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63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4" r:id="rId3"/>
    <p:sldId id="305" r:id="rId4"/>
    <p:sldId id="345" r:id="rId5"/>
    <p:sldId id="314" r:id="rId6"/>
    <p:sldId id="312" r:id="rId7"/>
    <p:sldId id="313" r:id="rId8"/>
    <p:sldId id="316" r:id="rId9"/>
    <p:sldId id="311" r:id="rId10"/>
    <p:sldId id="306" r:id="rId11"/>
    <p:sldId id="307" r:id="rId12"/>
    <p:sldId id="317" r:id="rId13"/>
    <p:sldId id="341" r:id="rId14"/>
    <p:sldId id="339" r:id="rId15"/>
    <p:sldId id="347" r:id="rId16"/>
    <p:sldId id="342" r:id="rId17"/>
    <p:sldId id="348" r:id="rId18"/>
    <p:sldId id="338" r:id="rId19"/>
    <p:sldId id="3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63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5281AF-B1E3-48E7-AB2B-F9CF553F66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IWBDA 2019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95D1AC-751B-43A4-BD9E-47D2149A4A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0631C-68EC-47C7-BC62-46BE36FAC63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A997B-C959-4700-8ADD-FB8A46058B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BC1F6-EE1C-44C8-84B4-3DC2C5D39F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6BEE5-395A-4639-A5B9-121F8F4B1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1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IWBDA 2019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E9FE4-B574-410C-86F6-FCAF88CACB3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87091-BF3D-4498-B548-C3BAAF3F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0434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73E3-6A9D-472A-93CE-578E56324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CC28-D5C6-4D1D-9BC7-C7B22202F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0F475-43B5-463C-9DF0-A2804D76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1647-07BC-4464-91EE-51E599ECE3CA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7E8A4-41BD-4281-871A-42A76683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3271" y="6356350"/>
            <a:ext cx="439754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Ayush Pandey California Institute of Technology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14DC7-D10C-436F-807C-E0F05F5E4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3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358FA-A0DC-446E-8F34-5DE425C9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D01AA-1704-43DB-B4C1-6B945DB6E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24298-C983-443B-B203-CE73BE4CD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18BC-5501-4718-B66D-F24BF7B8B7F9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59DB9-C4FB-4ECB-B971-165E628C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Ayush Pandey California Institute of Technology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9D88A-837D-41F9-93CC-458DECB6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3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B9D3DC-733E-482B-AF00-E8412B5E0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126A6-CA75-4348-B37B-DD6B82808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A912E-4539-4CA7-8849-C74E287F2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38E4-4F93-4DA1-9D0E-E9F18029A1D9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08FAB-7BB4-41AF-B515-77D07FEA5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Ayush Pandey California Institute of Technology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5B9FE-42DE-4560-864A-5D8BC748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6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47EA-D951-450E-B36E-5469E56A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ADCD4-A310-4DF1-B732-83E2982D9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C4F0A-FC2A-4A8E-8EA7-8988BA9B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43E7-EC12-41DE-A0DD-FCD08501E773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74D54-56B6-4628-949A-772C4F1E5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5937" y="6311900"/>
            <a:ext cx="4652210" cy="47374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Ayush Pandey</a:t>
            </a:r>
          </a:p>
          <a:p>
            <a:r>
              <a:rPr lang="en-US" dirty="0"/>
              <a:t>California Institute of Technology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8A70D-874F-4D9A-AEFC-0C6C3E9F3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9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33B-D962-423D-8DF9-4E37F3C4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20C69-E0DE-4DCB-8CE2-58C9B87FA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BF8AA-8EFC-4378-A054-4B6D4855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6D27-DFC4-4828-9ADE-3AA9FAF86D0B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A7A-F3EB-42C6-A7A2-8A1664D5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E54EEB-0A9B-47B2-B3D7-83496910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5937" y="6311900"/>
            <a:ext cx="4652210" cy="4737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Ayush Pandey California Institute of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7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C1380-268F-4A02-BC3C-A418CF6F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C1410-EC67-4D48-A79B-1BE60B1B7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6005C-A55A-4EB9-892D-84DE57FF7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32927-3409-4BC8-9537-E6EB8E8C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B056-6D3A-44E3-A94F-837A7C25F64A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A0B08-658C-424C-ACF4-ECF2B29C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B65AC3-2322-4CC6-A492-D071F48E1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5937" y="6311900"/>
            <a:ext cx="4652210" cy="4737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Ayush Pandey California Institute of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8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57EE-0C16-4410-AC31-33F41D7B2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9BF1A-CBC2-472D-9957-6A1B36B6A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B680C-4AF1-450E-A518-0D26CB3C7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BE6F92-5869-4639-8F91-8B050A104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682A1D-8EFE-405B-B7BD-4596178A4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B17086-68F8-4018-B42C-9CED8D452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16C0-5E34-404B-8FF7-62BB7A7466C9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F6E40-0BCE-44A4-8F1B-389077F0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A773520-B536-46EE-96A2-DD109F3A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5937" y="6311900"/>
            <a:ext cx="4652210" cy="4737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Ayush Pandey California Institute of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2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350A-D35F-482C-AA4C-697332E8A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3891F-DA72-4AF4-9AE2-3E339F550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D449-6B9F-40B5-BA18-C06B4D8C64D7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3C4E1-B1F0-4074-9390-B688CA15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DB5047-2FC0-4A46-8E19-E88C33FF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5937" y="6311900"/>
            <a:ext cx="4652210" cy="4737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Ayush Pandey California Institute of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9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CBBFA4-3F2C-4CA8-A417-F3AF45DD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C5C7-7BFE-44E7-84AA-27B15E6662EC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743A8-E9DD-4015-A1E0-3839AF76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89AB4-0181-4898-9C48-E7A56F13C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5937" y="6311900"/>
            <a:ext cx="4652210" cy="4737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Ayush Pandey California Institute of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4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D809-9585-473F-A7DF-3D9F74A7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56967-536E-469E-A9FF-60EEEFE4F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45270-D9DD-40CC-B8C9-6D4524195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DA51-3E8A-498F-A992-249B50FE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40E1-C575-410D-AC12-72081E72B320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3BCCA-5444-4925-9BEA-C70A1E64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Ayush Pandey California Institute of Technology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C9B63-09C9-46C6-AF0D-E4BAEBE8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1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6BE4A-95A4-4516-B12C-EE77B925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E264C0-CD47-4242-83C2-6F73C4A26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7FA93-447D-43F3-935F-0F9444183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2F050-B6F9-4366-8B22-4F288657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7662-1841-4DDD-B3CB-DD61B06D0E35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5DCC7-70FC-4415-AF81-043E45A63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Ayush Pandey California Institute of Technology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003A1-82ED-46E3-AF7E-770F6404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6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9CA6FF-4212-4A18-BFF4-079137DF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B6B8E-224C-448F-A0DC-82FE6D3A8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04105-027E-4F21-9E5E-AFF8685DD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2F8BA-0DE2-4E8B-981E-749A7E26E8CA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7DF35-183C-4804-BDC6-6A23AE7CC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266"/>
            <a:ext cx="41148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Ayush Pandey</a:t>
            </a:r>
          </a:p>
          <a:p>
            <a:r>
              <a:rPr lang="en-US" dirty="0"/>
              <a:t>California Institute of Technology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B9BA8-3F5A-45F6-B61C-3508AAFFB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5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7" Type="http://schemas.openxmlformats.org/officeDocument/2006/relationships/image" Target="../media/image5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3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7" Type="http://schemas.openxmlformats.org/officeDocument/2006/relationships/image" Target="../media/image81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hyperlink" Target="https://github.com/ayush9pandey/sbmlRedu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sv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svg"/><Relationship Id="rId7" Type="http://schemas.openxmlformats.org/officeDocument/2006/relationships/image" Target="../media/image4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6.svg"/><Relationship Id="rId5" Type="http://schemas.openxmlformats.org/officeDocument/2006/relationships/image" Target="../media/image42.sv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necklace&#10;&#10;Description automatically generated">
            <a:extLst>
              <a:ext uri="{FF2B5EF4-FFF2-40B4-BE49-F238E27FC236}">
                <a16:creationId xmlns:a16="http://schemas.microsoft.com/office/drawing/2014/main" id="{7ACD2D0F-E5E0-427A-8291-5C51EB935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9164"/>
            <a:ext cx="12221028" cy="1328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AE1D0C-29C3-42C4-883D-81263F610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228" y="3706028"/>
            <a:ext cx="6801321" cy="1737360"/>
          </a:xfrm>
        </p:spPr>
        <p:txBody>
          <a:bodyPr anchor="ctr">
            <a:noAutofit/>
          </a:bodyPr>
          <a:lstStyle/>
          <a:p>
            <a:pPr algn="l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Automated Model Reduction for Biological Circuits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E7241-759B-4966-9063-8B916369D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59153" y="3706028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10</a:t>
            </a:r>
            <a:r>
              <a:rPr lang="en-US" baseline="30000" dirty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Jul. 2019</a:t>
            </a:r>
          </a:p>
          <a:p>
            <a:pPr algn="l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Ayush Pandey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70CA4-2B99-479A-8F1E-C089ECD3A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952" y="-359444"/>
            <a:ext cx="8114152" cy="4673715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8C5097D7-D28F-45BA-9A5E-E3D3FBB0F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8" y="6395393"/>
            <a:ext cx="1335315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24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2BE290-2C71-459B-9522-76B9BA388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829" y="1825625"/>
            <a:ext cx="8509986" cy="429891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2F693A6-D906-4E52-9D68-1B16A5026EDF}"/>
              </a:ext>
            </a:extLst>
          </p:cNvPr>
          <p:cNvGrpSpPr/>
          <p:nvPr/>
        </p:nvGrpSpPr>
        <p:grpSpPr>
          <a:xfrm>
            <a:off x="4140926" y="3278778"/>
            <a:ext cx="4260653" cy="2464846"/>
            <a:chOff x="4140926" y="3278778"/>
            <a:chExt cx="4260653" cy="246484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93150A-6DDC-4871-959A-631F7D171961}"/>
                </a:ext>
              </a:extLst>
            </p:cNvPr>
            <p:cNvSpPr txBox="1"/>
            <p:nvPr/>
          </p:nvSpPr>
          <p:spPr>
            <a:xfrm>
              <a:off x="5599406" y="5097293"/>
              <a:ext cx="15088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Toxin induced killing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1D42746-9CAC-46D2-B86E-8158850853B0}"/>
                </a:ext>
              </a:extLst>
            </p:cNvPr>
            <p:cNvSpPr/>
            <p:nvPr/>
          </p:nvSpPr>
          <p:spPr>
            <a:xfrm>
              <a:off x="4140926" y="3278778"/>
              <a:ext cx="2029934" cy="1818516"/>
            </a:xfrm>
            <a:prstGeom prst="ellipse">
              <a:avLst/>
            </a:prstGeom>
            <a:solidFill>
              <a:schemeClr val="accent4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15C0D00-2D25-4197-9AB3-442D2C109298}"/>
                </a:ext>
              </a:extLst>
            </p:cNvPr>
            <p:cNvSpPr/>
            <p:nvPr/>
          </p:nvSpPr>
          <p:spPr>
            <a:xfrm>
              <a:off x="6371645" y="3292522"/>
              <a:ext cx="2029934" cy="1818516"/>
            </a:xfrm>
            <a:prstGeom prst="ellipse">
              <a:avLst/>
            </a:prstGeom>
            <a:solidFill>
              <a:schemeClr val="accent4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1AE6DD-329B-4145-B863-0CA63F6AFA18}"/>
              </a:ext>
            </a:extLst>
          </p:cNvPr>
          <p:cNvGrpSpPr/>
          <p:nvPr/>
        </p:nvGrpSpPr>
        <p:grpSpPr>
          <a:xfrm>
            <a:off x="3407846" y="4111468"/>
            <a:ext cx="7945954" cy="1895084"/>
            <a:chOff x="3407846" y="4111468"/>
            <a:chExt cx="7945954" cy="18950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B4CE7F-A910-48DC-A9DB-684F9F04DCEF}"/>
                </a:ext>
              </a:extLst>
            </p:cNvPr>
            <p:cNvSpPr txBox="1"/>
            <p:nvPr/>
          </p:nvSpPr>
          <p:spPr>
            <a:xfrm>
              <a:off x="9725141" y="4455267"/>
              <a:ext cx="1628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Anti-Toxin rescues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55431D-FCE8-4E0A-AE7B-21C8364AB399}"/>
                </a:ext>
              </a:extLst>
            </p:cNvPr>
            <p:cNvSpPr/>
            <p:nvPr/>
          </p:nvSpPr>
          <p:spPr>
            <a:xfrm>
              <a:off x="7431489" y="4188036"/>
              <a:ext cx="2029934" cy="1818516"/>
            </a:xfrm>
            <a:prstGeom prst="ellipse">
              <a:avLst/>
            </a:prstGeom>
            <a:solidFill>
              <a:schemeClr val="accent4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20A1150-EEAA-47C9-8398-CBA9B7D32327}"/>
                </a:ext>
              </a:extLst>
            </p:cNvPr>
            <p:cNvSpPr/>
            <p:nvPr/>
          </p:nvSpPr>
          <p:spPr>
            <a:xfrm>
              <a:off x="3407846" y="4111468"/>
              <a:ext cx="2029934" cy="1818516"/>
            </a:xfrm>
            <a:prstGeom prst="ellipse">
              <a:avLst/>
            </a:prstGeom>
            <a:solidFill>
              <a:schemeClr val="accent4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1169F5-D162-4DCB-827A-7D25FF2AF816}"/>
              </a:ext>
            </a:extLst>
          </p:cNvPr>
          <p:cNvGrpSpPr/>
          <p:nvPr/>
        </p:nvGrpSpPr>
        <p:grpSpPr>
          <a:xfrm>
            <a:off x="3037308" y="1573491"/>
            <a:ext cx="6467889" cy="2185040"/>
            <a:chOff x="3037308" y="1573491"/>
            <a:chExt cx="6467889" cy="21850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501D98-1B7B-4123-83B3-A640D7697BCC}"/>
                </a:ext>
              </a:extLst>
            </p:cNvPr>
            <p:cNvSpPr txBox="1"/>
            <p:nvPr/>
          </p:nvSpPr>
          <p:spPr>
            <a:xfrm>
              <a:off x="5136232" y="1573491"/>
              <a:ext cx="2470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AHL signals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A62AF2D-934E-4277-A034-2D1F5D54D9AD}"/>
                </a:ext>
              </a:extLst>
            </p:cNvPr>
            <p:cNvSpPr/>
            <p:nvPr/>
          </p:nvSpPr>
          <p:spPr>
            <a:xfrm>
              <a:off x="3037308" y="1940015"/>
              <a:ext cx="2029934" cy="1818516"/>
            </a:xfrm>
            <a:prstGeom prst="ellipse">
              <a:avLst/>
            </a:prstGeom>
            <a:solidFill>
              <a:schemeClr val="accent4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A635F27-D0B0-4D1C-AD02-399B5B65B8F7}"/>
                </a:ext>
              </a:extLst>
            </p:cNvPr>
            <p:cNvSpPr/>
            <p:nvPr/>
          </p:nvSpPr>
          <p:spPr>
            <a:xfrm>
              <a:off x="7475263" y="1921763"/>
              <a:ext cx="2029934" cy="1818516"/>
            </a:xfrm>
            <a:prstGeom prst="ellipse">
              <a:avLst/>
            </a:prstGeom>
            <a:solidFill>
              <a:schemeClr val="accent4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1BB398-ACD4-4510-AADB-5756D3C6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Population and composition control circuit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B527C-E27A-4A91-9161-9572F525F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4009098" cy="2025243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FB3CA6F-68FC-45E7-957E-3B19F26C0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603074"/>
              </p:ext>
            </p:extLst>
          </p:nvPr>
        </p:nvGraphicFramePr>
        <p:xfrm>
          <a:off x="1130030" y="4100195"/>
          <a:ext cx="3626796" cy="239268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971144">
                  <a:extLst>
                    <a:ext uri="{9D8B030D-6E8A-4147-A177-3AD203B41FA5}">
                      <a16:colId xmlns:a16="http://schemas.microsoft.com/office/drawing/2014/main" val="1707733214"/>
                    </a:ext>
                  </a:extLst>
                </a:gridCol>
                <a:gridCol w="2655652">
                  <a:extLst>
                    <a:ext uri="{9D8B030D-6E8A-4147-A177-3AD203B41FA5}">
                      <a16:colId xmlns:a16="http://schemas.microsoft.com/office/drawing/2014/main" val="100462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048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r>
                        <a:rPr lang="en-US" sz="2000" baseline="-25000" dirty="0"/>
                        <a:t>i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Cell 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89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</a:t>
                      </a:r>
                      <a:r>
                        <a:rPr lang="en-US" baseline="-25000" dirty="0" err="1"/>
                        <a:t>i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toxin concentration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72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anti-toxin concentration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48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  <a:r>
                        <a:rPr lang="en-US" baseline="-250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Signal (AHL) concentration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066273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36BB6A9B-3B84-4C01-B726-611224E10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232" y="1628877"/>
            <a:ext cx="6661812" cy="15802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4378D31-7357-4C13-BDE0-87110D81C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232" y="3281667"/>
            <a:ext cx="6877875" cy="16665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45BF45-8C89-4937-80BA-7760A5E63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080" y="5078338"/>
            <a:ext cx="5732454" cy="1536534"/>
          </a:xfrm>
          <a:prstGeom prst="rect">
            <a:avLst/>
          </a:prstGeom>
        </p:spPr>
      </p:pic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3C85F13A-B490-4202-B2A2-03D5616D4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8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47FB57D-2B92-465B-B170-157A2BCC3573}"/>
              </a:ext>
            </a:extLst>
          </p:cNvPr>
          <p:cNvGrpSpPr/>
          <p:nvPr/>
        </p:nvGrpSpPr>
        <p:grpSpPr>
          <a:xfrm>
            <a:off x="496520" y="878582"/>
            <a:ext cx="5327556" cy="5063587"/>
            <a:chOff x="285304" y="607639"/>
            <a:chExt cx="6299914" cy="58852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94CDA10-4E9A-4E38-96D9-6F0993F43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304" y="607639"/>
              <a:ext cx="6299914" cy="58852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34D671-AC83-431E-B014-6AE60D1C8711}"/>
                </a:ext>
              </a:extLst>
            </p:cNvPr>
            <p:cNvSpPr/>
            <p:nvPr/>
          </p:nvSpPr>
          <p:spPr>
            <a:xfrm>
              <a:off x="6371617" y="3599234"/>
              <a:ext cx="213601" cy="505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945EC77-F362-4397-941F-90A2F648E8AE}"/>
              </a:ext>
            </a:extLst>
          </p:cNvPr>
          <p:cNvSpPr txBox="1"/>
          <p:nvPr/>
        </p:nvSpPr>
        <p:spPr>
          <a:xfrm>
            <a:off x="7229017" y="2231727"/>
            <a:ext cx="42090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to use the model to guide the experimental design? 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How to identify all parameters?</a:t>
            </a:r>
          </a:p>
          <a:p>
            <a:endParaRPr lang="en-US" sz="32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13750FA-F9BB-4CDA-AA78-D7A57EECF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906670"/>
              </p:ext>
            </p:extLst>
          </p:nvPr>
        </p:nvGraphicFramePr>
        <p:xfrm>
          <a:off x="6597172" y="878582"/>
          <a:ext cx="4504988" cy="119107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374630">
                  <a:extLst>
                    <a:ext uri="{9D8B030D-6E8A-4147-A177-3AD203B41FA5}">
                      <a16:colId xmlns:a16="http://schemas.microsoft.com/office/drawing/2014/main" val="3669469939"/>
                    </a:ext>
                  </a:extLst>
                </a:gridCol>
                <a:gridCol w="2130358">
                  <a:extLst>
                    <a:ext uri="{9D8B030D-6E8A-4147-A177-3AD203B41FA5}">
                      <a16:colId xmlns:a16="http://schemas.microsoft.com/office/drawing/2014/main" val="1152008283"/>
                    </a:ext>
                  </a:extLst>
                </a:gridCol>
              </a:tblGrid>
              <a:tr h="595539">
                <a:tc>
                  <a:txBody>
                    <a:bodyPr/>
                    <a:lstStyle/>
                    <a:p>
                      <a:r>
                        <a:rPr lang="en-US" sz="2400" dirty="0"/>
                        <a:t>8 species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24 parameters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9568058"/>
                  </a:ext>
                </a:extLst>
              </a:tr>
              <a:tr h="595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 measurements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 inputs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137286"/>
                  </a:ext>
                </a:extLst>
              </a:tr>
            </a:tbl>
          </a:graphicData>
        </a:graphic>
      </p:graphicFrame>
      <p:pic>
        <p:nvPicPr>
          <p:cNvPr id="11" name="Graphic 10" descr="Help">
            <a:extLst>
              <a:ext uri="{FF2B5EF4-FFF2-40B4-BE49-F238E27FC236}">
                <a16:creationId xmlns:a16="http://schemas.microsoft.com/office/drawing/2014/main" id="{7185ED0E-41F4-4796-8396-AACCCC4BE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7925" y="2319656"/>
            <a:ext cx="914400" cy="914400"/>
          </a:xfrm>
          <a:prstGeom prst="rect">
            <a:avLst/>
          </a:prstGeom>
        </p:spPr>
      </p:pic>
      <p:pic>
        <p:nvPicPr>
          <p:cNvPr id="12" name="Graphic 11" descr="Help">
            <a:extLst>
              <a:ext uri="{FF2B5EF4-FFF2-40B4-BE49-F238E27FC236}">
                <a16:creationId xmlns:a16="http://schemas.microsoft.com/office/drawing/2014/main" id="{DFF86A0F-42AE-4130-9CF7-54E74278A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4295" y="4661383"/>
            <a:ext cx="914400" cy="914400"/>
          </a:xfrm>
          <a:prstGeom prst="rect">
            <a:avLst/>
          </a:prstGeo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F77EF507-2776-45E4-9393-7F5B9122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74C4-5E07-4DA9-983E-5E0F9CD4064A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4728A7F9-B0CA-4686-9F48-4E3F6FBA8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A0FFC51-5A7C-48AE-AA4B-2266A587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BA4504-485E-44AF-A20B-2CBCE0ACE1A6}"/>
              </a:ext>
            </a:extLst>
          </p:cNvPr>
          <p:cNvGrpSpPr/>
          <p:nvPr/>
        </p:nvGrpSpPr>
        <p:grpSpPr>
          <a:xfrm>
            <a:off x="496520" y="1680687"/>
            <a:ext cx="5327556" cy="5063587"/>
            <a:chOff x="285304" y="607639"/>
            <a:chExt cx="6299914" cy="58852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D4DA7E-73CC-4B2B-87E4-38D29517E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304" y="607639"/>
              <a:ext cx="6299914" cy="58852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938A5E-0F37-4C08-BFCD-AA8B24951608}"/>
                </a:ext>
              </a:extLst>
            </p:cNvPr>
            <p:cNvSpPr/>
            <p:nvPr/>
          </p:nvSpPr>
          <p:spPr>
            <a:xfrm>
              <a:off x="6371617" y="3599234"/>
              <a:ext cx="213601" cy="505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6AB22E2-763A-43AE-BD6E-836151B6A142}"/>
              </a:ext>
            </a:extLst>
          </p:cNvPr>
          <p:cNvSpPr/>
          <p:nvPr/>
        </p:nvSpPr>
        <p:spPr>
          <a:xfrm>
            <a:off x="513347" y="5454317"/>
            <a:ext cx="5309937" cy="1289958"/>
          </a:xfrm>
          <a:prstGeom prst="rect">
            <a:avLst/>
          </a:prstGeom>
          <a:solidFill>
            <a:schemeClr val="accent5">
              <a:alpha val="34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6F969-7A80-4DB4-8CD3-D3588DB51E8B}"/>
              </a:ext>
            </a:extLst>
          </p:cNvPr>
          <p:cNvSpPr txBox="1"/>
          <p:nvPr/>
        </p:nvSpPr>
        <p:spPr>
          <a:xfrm>
            <a:off x="6789821" y="5576728"/>
            <a:ext cx="2897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Retained states (outputs)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5DEA20D-FF3B-4E6F-AD66-6B68C0577E5B}"/>
              </a:ext>
            </a:extLst>
          </p:cNvPr>
          <p:cNvSpPr/>
          <p:nvPr/>
        </p:nvSpPr>
        <p:spPr>
          <a:xfrm>
            <a:off x="6063915" y="5470359"/>
            <a:ext cx="401053" cy="128995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30E67136-AA1C-4288-A98B-BA528AEF43C4}"/>
              </a:ext>
            </a:extLst>
          </p:cNvPr>
          <p:cNvSpPr/>
          <p:nvPr/>
        </p:nvSpPr>
        <p:spPr>
          <a:xfrm>
            <a:off x="6063915" y="1712771"/>
            <a:ext cx="401053" cy="3654735"/>
          </a:xfrm>
          <a:prstGeom prst="rightBrace">
            <a:avLst>
              <a:gd name="adj1" fmla="val 8333"/>
              <a:gd name="adj2" fmla="val 55268"/>
            </a:avLst>
          </a:prstGeom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245B3D-16C2-4917-B038-DFF287EEDE6C}"/>
              </a:ext>
            </a:extLst>
          </p:cNvPr>
          <p:cNvSpPr txBox="1"/>
          <p:nvPr/>
        </p:nvSpPr>
        <p:spPr>
          <a:xfrm>
            <a:off x="6789821" y="3188277"/>
            <a:ext cx="2897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Possible reduced states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593BFA-DCCA-42AD-B573-58183715678B}"/>
              </a:ext>
            </a:extLst>
          </p:cNvPr>
          <p:cNvSpPr txBox="1"/>
          <p:nvPr/>
        </p:nvSpPr>
        <p:spPr>
          <a:xfrm>
            <a:off x="482673" y="1090686"/>
            <a:ext cx="5581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States : T</a:t>
            </a:r>
            <a:r>
              <a:rPr lang="en-US" sz="2800" b="1" baseline="-25000" dirty="0"/>
              <a:t>1</a:t>
            </a:r>
            <a:r>
              <a:rPr lang="en-US" sz="2800" b="1" dirty="0"/>
              <a:t>, A</a:t>
            </a:r>
            <a:r>
              <a:rPr lang="en-US" sz="2800" b="1" baseline="-25000" dirty="0"/>
              <a:t>1</a:t>
            </a:r>
            <a:r>
              <a:rPr lang="en-US" sz="2800" b="1" dirty="0"/>
              <a:t>, T</a:t>
            </a:r>
            <a:r>
              <a:rPr lang="en-US" sz="2800" b="1" baseline="-25000" dirty="0"/>
              <a:t>2</a:t>
            </a:r>
            <a:r>
              <a:rPr lang="en-US" sz="2800" b="1" dirty="0"/>
              <a:t>, A</a:t>
            </a:r>
            <a:r>
              <a:rPr lang="en-US" sz="2800" b="1" baseline="-25000" dirty="0"/>
              <a:t>2</a:t>
            </a:r>
            <a:r>
              <a:rPr lang="en-US" sz="2800" b="1" dirty="0"/>
              <a:t>, S</a:t>
            </a:r>
            <a:r>
              <a:rPr lang="en-US" sz="2800" b="1" baseline="-25000" dirty="0"/>
              <a:t>1</a:t>
            </a:r>
            <a:r>
              <a:rPr lang="en-US" sz="2800" b="1" dirty="0"/>
              <a:t>, S</a:t>
            </a:r>
            <a:r>
              <a:rPr lang="en-US" sz="2800" b="1" baseline="-25000" dirty="0"/>
              <a:t>2</a:t>
            </a:r>
            <a:r>
              <a:rPr lang="en-US" sz="2800" b="1" dirty="0"/>
              <a:t>, C</a:t>
            </a:r>
            <a:r>
              <a:rPr lang="en-US" sz="2800" b="1" baseline="-25000" dirty="0"/>
              <a:t>1</a:t>
            </a:r>
            <a:r>
              <a:rPr lang="en-US" sz="2800" b="1" dirty="0"/>
              <a:t>, C</a:t>
            </a:r>
            <a:r>
              <a:rPr lang="en-US" sz="2800" b="1" baseline="-25000" dirty="0"/>
              <a:t>2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51FB46-762A-4121-AE05-B3872C28C624}"/>
              </a:ext>
            </a:extLst>
          </p:cNvPr>
          <p:cNvSpPr txBox="1"/>
          <p:nvPr/>
        </p:nvSpPr>
        <p:spPr>
          <a:xfrm>
            <a:off x="2017668" y="502889"/>
            <a:ext cx="1992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Full model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2DF8C11-8706-4FA7-8368-E0F40615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72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275250-3268-4149-AA01-05205CE35824}"/>
              </a:ext>
            </a:extLst>
          </p:cNvPr>
          <p:cNvGrpSpPr/>
          <p:nvPr/>
        </p:nvGrpSpPr>
        <p:grpSpPr>
          <a:xfrm>
            <a:off x="400269" y="1744850"/>
            <a:ext cx="6299122" cy="3532997"/>
            <a:chOff x="496520" y="878582"/>
            <a:chExt cx="8866055" cy="50796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1BA4504-485E-44AF-A20B-2CBCE0ACE1A6}"/>
                </a:ext>
              </a:extLst>
            </p:cNvPr>
            <p:cNvGrpSpPr/>
            <p:nvPr/>
          </p:nvGrpSpPr>
          <p:grpSpPr>
            <a:xfrm>
              <a:off x="496520" y="878582"/>
              <a:ext cx="5327556" cy="5063587"/>
              <a:chOff x="285304" y="607639"/>
              <a:chExt cx="6299914" cy="588523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4D4DA7E-73CC-4B2B-87E4-38D29517E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304" y="607639"/>
                <a:ext cx="6299914" cy="58852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938A5E-0F37-4C08-BFCD-AA8B24951608}"/>
                  </a:ext>
                </a:extLst>
              </p:cNvPr>
              <p:cNvSpPr/>
              <p:nvPr/>
            </p:nvSpPr>
            <p:spPr>
              <a:xfrm>
                <a:off x="6371617" y="3599234"/>
                <a:ext cx="213601" cy="505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AB22E2-763A-43AE-BD6E-836151B6A142}"/>
                </a:ext>
              </a:extLst>
            </p:cNvPr>
            <p:cNvSpPr/>
            <p:nvPr/>
          </p:nvSpPr>
          <p:spPr>
            <a:xfrm>
              <a:off x="513347" y="4652212"/>
              <a:ext cx="5309937" cy="1289958"/>
            </a:xfrm>
            <a:prstGeom prst="rect">
              <a:avLst/>
            </a:prstGeom>
            <a:solidFill>
              <a:schemeClr val="accent5">
                <a:alpha val="34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F6F969-7A80-4DB4-8CD3-D3588DB51E8B}"/>
                </a:ext>
              </a:extLst>
            </p:cNvPr>
            <p:cNvSpPr txBox="1"/>
            <p:nvPr/>
          </p:nvSpPr>
          <p:spPr>
            <a:xfrm>
              <a:off x="6464968" y="4848595"/>
              <a:ext cx="2897607" cy="92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Retained states (outputs)</a:t>
              </a: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D5DEA20D-FF3B-4E6F-AD66-6B68C0577E5B}"/>
                </a:ext>
              </a:extLst>
            </p:cNvPr>
            <p:cNvSpPr/>
            <p:nvPr/>
          </p:nvSpPr>
          <p:spPr>
            <a:xfrm>
              <a:off x="6063915" y="4668254"/>
              <a:ext cx="401053" cy="1289957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30E67136-AA1C-4288-A98B-BA528AEF43C4}"/>
                </a:ext>
              </a:extLst>
            </p:cNvPr>
            <p:cNvSpPr/>
            <p:nvPr/>
          </p:nvSpPr>
          <p:spPr>
            <a:xfrm>
              <a:off x="6063915" y="910666"/>
              <a:ext cx="401053" cy="3654735"/>
            </a:xfrm>
            <a:prstGeom prst="rightBrace">
              <a:avLst>
                <a:gd name="adj1" fmla="val 8333"/>
                <a:gd name="adj2" fmla="val 55268"/>
              </a:avLst>
            </a:prstGeom>
            <a:ln w="571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245B3D-16C2-4917-B038-DFF287EEDE6C}"/>
                </a:ext>
              </a:extLst>
            </p:cNvPr>
            <p:cNvSpPr txBox="1"/>
            <p:nvPr/>
          </p:nvSpPr>
          <p:spPr>
            <a:xfrm>
              <a:off x="6464966" y="2481101"/>
              <a:ext cx="2897607" cy="92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Possible reduced states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D3D9D48-EBDF-4609-84B0-F5F0FDEEDE65}"/>
              </a:ext>
            </a:extLst>
          </p:cNvPr>
          <p:cNvGrpSpPr/>
          <p:nvPr/>
        </p:nvGrpSpPr>
        <p:grpSpPr>
          <a:xfrm>
            <a:off x="7036268" y="1707025"/>
            <a:ext cx="4614901" cy="3570822"/>
            <a:chOff x="7036268" y="840757"/>
            <a:chExt cx="4614901" cy="35708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DE42E6-3AC4-4E1C-9036-4DF2A1514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6268" y="840757"/>
              <a:ext cx="4614901" cy="355966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EAFAE0-17DA-42D9-AA95-F79AB534FEB5}"/>
                </a:ext>
              </a:extLst>
            </p:cNvPr>
            <p:cNvSpPr/>
            <p:nvPr/>
          </p:nvSpPr>
          <p:spPr>
            <a:xfrm>
              <a:off x="7234989" y="3240505"/>
              <a:ext cx="4384096" cy="1171074"/>
            </a:xfrm>
            <a:prstGeom prst="rect">
              <a:avLst/>
            </a:prstGeom>
            <a:solidFill>
              <a:schemeClr val="accent5">
                <a:alpha val="34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C21BDA9-AEDD-4F13-9BB5-89E049C2C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48" y="5539695"/>
            <a:ext cx="3594672" cy="592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3C0219-AB8D-4A28-A050-A8F6511F6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37" y="6066667"/>
            <a:ext cx="3017416" cy="5945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DA7E26-92BC-4934-845C-7561A04314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319"/>
          <a:stretch/>
        </p:blipFill>
        <p:spPr>
          <a:xfrm>
            <a:off x="3921791" y="5628009"/>
            <a:ext cx="2188335" cy="438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E11E50-05F1-4D6D-B67F-82FEB23E1A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6309" y="6099781"/>
            <a:ext cx="1898684" cy="4410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8637C5-E02C-40A0-BA94-E41C22501E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5331" y="5509220"/>
            <a:ext cx="1170948" cy="5926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078B38-C4A9-4624-80F5-748DF258CA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8893" y="5486863"/>
            <a:ext cx="1228439" cy="5926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C51444-D6B5-4AFA-A636-348527482F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5331" y="6125780"/>
            <a:ext cx="1360029" cy="5975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A68ECF-6BE1-44CE-89C6-0A28503B01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4935" y="6212423"/>
            <a:ext cx="1081865" cy="5926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2125CB-8C60-43E0-8526-6262D28DA533}"/>
              </a:ext>
            </a:extLst>
          </p:cNvPr>
          <p:cNvSpPr txBox="1"/>
          <p:nvPr/>
        </p:nvSpPr>
        <p:spPr>
          <a:xfrm>
            <a:off x="9774365" y="5726847"/>
            <a:ext cx="2058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Lumped parameters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35239F-0C77-4432-B10D-71C7A2D37985}"/>
              </a:ext>
            </a:extLst>
          </p:cNvPr>
          <p:cNvCxnSpPr/>
          <p:nvPr/>
        </p:nvCxnSpPr>
        <p:spPr>
          <a:xfrm>
            <a:off x="0" y="5486863"/>
            <a:ext cx="121920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B8410EB-BA93-4A98-B38E-6D59621CABFC}"/>
              </a:ext>
            </a:extLst>
          </p:cNvPr>
          <p:cNvSpPr/>
          <p:nvPr/>
        </p:nvSpPr>
        <p:spPr>
          <a:xfrm>
            <a:off x="6354481" y="3460457"/>
            <a:ext cx="513348" cy="319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9639A4-B24C-4254-A22F-6ADE7D516898}"/>
              </a:ext>
            </a:extLst>
          </p:cNvPr>
          <p:cNvSpPr txBox="1"/>
          <p:nvPr/>
        </p:nvSpPr>
        <p:spPr>
          <a:xfrm>
            <a:off x="7036268" y="1194070"/>
            <a:ext cx="414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Retained states : T</a:t>
            </a:r>
            <a:r>
              <a:rPr lang="en-US" sz="2400" b="1" baseline="-25000" dirty="0">
                <a:solidFill>
                  <a:schemeClr val="accent1"/>
                </a:solidFill>
              </a:rPr>
              <a:t>1</a:t>
            </a:r>
            <a:r>
              <a:rPr lang="en-US" sz="2400" b="1" dirty="0">
                <a:solidFill>
                  <a:schemeClr val="accent1"/>
                </a:solidFill>
              </a:rPr>
              <a:t>, T</a:t>
            </a:r>
            <a:r>
              <a:rPr lang="en-US" sz="2400" b="1" baseline="-25000" dirty="0">
                <a:solidFill>
                  <a:schemeClr val="accent1"/>
                </a:solidFill>
              </a:rPr>
              <a:t>2</a:t>
            </a:r>
            <a:r>
              <a:rPr lang="en-US" sz="2400" b="1" dirty="0">
                <a:solidFill>
                  <a:schemeClr val="accent1"/>
                </a:solidFill>
              </a:rPr>
              <a:t>, C</a:t>
            </a:r>
            <a:r>
              <a:rPr lang="en-US" sz="2400" b="1" baseline="-25000" dirty="0">
                <a:solidFill>
                  <a:schemeClr val="accent1"/>
                </a:solidFill>
              </a:rPr>
              <a:t>1</a:t>
            </a:r>
            <a:r>
              <a:rPr lang="en-US" sz="2400" b="1" dirty="0">
                <a:solidFill>
                  <a:schemeClr val="accent1"/>
                </a:solidFill>
              </a:rPr>
              <a:t>, C</a:t>
            </a:r>
            <a:r>
              <a:rPr lang="en-US" sz="2400" b="1" baseline="-25000" dirty="0">
                <a:solidFill>
                  <a:schemeClr val="accent1"/>
                </a:solidFill>
              </a:rPr>
              <a:t>2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C858A9-DB83-408F-98B8-3AFD31AC3EE6}"/>
              </a:ext>
            </a:extLst>
          </p:cNvPr>
          <p:cNvSpPr txBox="1"/>
          <p:nvPr/>
        </p:nvSpPr>
        <p:spPr>
          <a:xfrm>
            <a:off x="161566" y="1115961"/>
            <a:ext cx="461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States : T</a:t>
            </a:r>
            <a:r>
              <a:rPr lang="en-US" sz="2400" b="1" baseline="-25000" dirty="0"/>
              <a:t>1</a:t>
            </a:r>
            <a:r>
              <a:rPr lang="en-US" sz="2400" b="1" dirty="0"/>
              <a:t>, A</a:t>
            </a:r>
            <a:r>
              <a:rPr lang="en-US" sz="2400" b="1" baseline="-25000" dirty="0"/>
              <a:t>1</a:t>
            </a:r>
            <a:r>
              <a:rPr lang="en-US" sz="2400" b="1" dirty="0"/>
              <a:t>, T</a:t>
            </a:r>
            <a:r>
              <a:rPr lang="en-US" sz="2400" b="1" baseline="-25000" dirty="0"/>
              <a:t>2</a:t>
            </a:r>
            <a:r>
              <a:rPr lang="en-US" sz="2400" b="1" dirty="0"/>
              <a:t>, A</a:t>
            </a:r>
            <a:r>
              <a:rPr lang="en-US" sz="2400" b="1" baseline="-25000" dirty="0"/>
              <a:t>2</a:t>
            </a:r>
            <a:r>
              <a:rPr lang="en-US" sz="2400" b="1" dirty="0"/>
              <a:t>, S</a:t>
            </a:r>
            <a:r>
              <a:rPr lang="en-US" sz="2400" b="1" baseline="-25000" dirty="0"/>
              <a:t>1</a:t>
            </a:r>
            <a:r>
              <a:rPr lang="en-US" sz="2400" b="1" dirty="0"/>
              <a:t>, S</a:t>
            </a:r>
            <a:r>
              <a:rPr lang="en-US" sz="2400" b="1" baseline="-25000" dirty="0"/>
              <a:t>2</a:t>
            </a:r>
            <a:r>
              <a:rPr lang="en-US" sz="2400" b="1" dirty="0"/>
              <a:t>, C</a:t>
            </a:r>
            <a:r>
              <a:rPr lang="en-US" sz="2400" b="1" baseline="-25000" dirty="0"/>
              <a:t>1</a:t>
            </a:r>
            <a:r>
              <a:rPr lang="en-US" sz="2400" b="1" dirty="0"/>
              <a:t>, C</a:t>
            </a:r>
            <a:r>
              <a:rPr lang="en-US" sz="2400" b="1" baseline="-25000" dirty="0"/>
              <a:t>2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A102FB-B38D-4888-9D98-80FDEE88458D}"/>
              </a:ext>
            </a:extLst>
          </p:cNvPr>
          <p:cNvSpPr txBox="1"/>
          <p:nvPr/>
        </p:nvSpPr>
        <p:spPr>
          <a:xfrm>
            <a:off x="1520363" y="471525"/>
            <a:ext cx="1544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Full model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3421CA-A030-4745-9299-58E5C5C73671}"/>
              </a:ext>
            </a:extLst>
          </p:cNvPr>
          <p:cNvSpPr txBox="1"/>
          <p:nvPr/>
        </p:nvSpPr>
        <p:spPr>
          <a:xfrm>
            <a:off x="8150969" y="471525"/>
            <a:ext cx="238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Reduced model</a:t>
            </a:r>
          </a:p>
        </p:txBody>
      </p:sp>
    </p:spTree>
    <p:extLst>
      <p:ext uri="{BB962C8B-B14F-4D97-AF65-F5344CB8AC3E}">
        <p14:creationId xmlns:p14="http://schemas.microsoft.com/office/powerpoint/2010/main" val="60647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  <p:bldP spid="28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08F1747-6DD0-451F-BD6C-AA27ECCDD720}"/>
              </a:ext>
            </a:extLst>
          </p:cNvPr>
          <p:cNvGrpSpPr/>
          <p:nvPr/>
        </p:nvGrpSpPr>
        <p:grpSpPr>
          <a:xfrm>
            <a:off x="4528327" y="1277257"/>
            <a:ext cx="7642820" cy="5079093"/>
            <a:chOff x="4528327" y="1277257"/>
            <a:chExt cx="7642820" cy="5079093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CF7BFD3-9759-4829-8C03-28761F382B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274"/>
            <a:stretch/>
          </p:blipFill>
          <p:spPr>
            <a:xfrm>
              <a:off x="4878131" y="1277257"/>
              <a:ext cx="7293016" cy="507909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1C9CC2-D876-4D29-B1B7-7D5A6BC3F038}"/>
                </a:ext>
              </a:extLst>
            </p:cNvPr>
            <p:cNvSpPr txBox="1"/>
            <p:nvPr/>
          </p:nvSpPr>
          <p:spPr>
            <a:xfrm rot="16200000">
              <a:off x="3651517" y="3555104"/>
              <a:ext cx="2215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Total population</a:t>
              </a:r>
              <a:endParaRPr lang="en-US" sz="2400" baseline="-25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8BD924-1EC2-40A1-8FB8-D152701E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en-US" dirty="0"/>
              <a:t>Total population – full model vs reduced models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FB884A8-E5BF-4466-8257-D457850D0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6CD2-9988-4A09-9D4B-6B6A26D1FB92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D66B851-574F-42A2-B805-9717000A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F45960F-ACA5-42A2-A5BC-27668AAD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2CDD12-39D8-4F8C-8F94-544EBD8DF036}"/>
              </a:ext>
            </a:extLst>
          </p:cNvPr>
          <p:cNvSpPr txBox="1"/>
          <p:nvPr/>
        </p:nvSpPr>
        <p:spPr>
          <a:xfrm>
            <a:off x="385011" y="2101515"/>
            <a:ext cx="39944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Possible retained states : </a:t>
            </a:r>
          </a:p>
          <a:p>
            <a:endParaRPr lang="en-US" sz="2400" dirty="0"/>
          </a:p>
          <a:p>
            <a:r>
              <a:rPr lang="en-US" sz="2400" dirty="0"/>
              <a:t>T</a:t>
            </a:r>
            <a:r>
              <a:rPr lang="en-US" sz="2400" baseline="-25000" dirty="0"/>
              <a:t>1</a:t>
            </a:r>
            <a:r>
              <a:rPr lang="en-US" sz="2400" dirty="0"/>
              <a:t>, T</a:t>
            </a:r>
            <a:r>
              <a:rPr lang="en-US" sz="2400" baseline="-25000" dirty="0"/>
              <a:t>2</a:t>
            </a:r>
            <a:r>
              <a:rPr lang="en-US" sz="2400" dirty="0"/>
              <a:t>, C</a:t>
            </a:r>
            <a:r>
              <a:rPr lang="en-US" sz="2400" baseline="-25000" dirty="0"/>
              <a:t>1</a:t>
            </a:r>
            <a:r>
              <a:rPr lang="en-US" sz="2400" dirty="0"/>
              <a:t>, C</a:t>
            </a:r>
            <a:r>
              <a:rPr lang="en-US" sz="2400" baseline="-25000" dirty="0"/>
              <a:t>2 </a:t>
            </a:r>
          </a:p>
          <a:p>
            <a:endParaRPr lang="en-US" sz="2400" dirty="0"/>
          </a:p>
          <a:p>
            <a:r>
              <a:rPr lang="en-US" sz="2400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, A</a:t>
            </a:r>
            <a:r>
              <a:rPr lang="en-US" sz="2400" baseline="-25000" dirty="0"/>
              <a:t>2</a:t>
            </a:r>
            <a:r>
              <a:rPr lang="en-US" sz="2400" dirty="0"/>
              <a:t>, C</a:t>
            </a:r>
            <a:r>
              <a:rPr lang="en-US" sz="2400" baseline="-25000" dirty="0"/>
              <a:t>1</a:t>
            </a:r>
            <a:r>
              <a:rPr lang="en-US" sz="2400" dirty="0"/>
              <a:t>, C</a:t>
            </a:r>
            <a:r>
              <a:rPr lang="en-US" sz="2400" baseline="-25000" dirty="0"/>
              <a:t>2 </a:t>
            </a:r>
          </a:p>
          <a:p>
            <a:endParaRPr lang="en-US" sz="2400" dirty="0"/>
          </a:p>
          <a:p>
            <a:r>
              <a:rPr lang="en-US" sz="2400" dirty="0"/>
              <a:t>T</a:t>
            </a:r>
            <a:r>
              <a:rPr lang="en-US" sz="2400" baseline="-25000" dirty="0"/>
              <a:t>1</a:t>
            </a:r>
            <a:r>
              <a:rPr lang="en-US" sz="2400" dirty="0"/>
              <a:t>, A</a:t>
            </a:r>
            <a:r>
              <a:rPr lang="en-US" sz="2400" baseline="-25000" dirty="0"/>
              <a:t>2</a:t>
            </a:r>
            <a:r>
              <a:rPr lang="en-US" sz="2400" dirty="0"/>
              <a:t>, C</a:t>
            </a:r>
            <a:r>
              <a:rPr lang="en-US" sz="2400" baseline="-25000" dirty="0"/>
              <a:t>1</a:t>
            </a:r>
            <a:r>
              <a:rPr lang="en-US" sz="2400" dirty="0"/>
              <a:t>, C</a:t>
            </a:r>
            <a:r>
              <a:rPr lang="en-US" sz="2400" baseline="-25000" dirty="0"/>
              <a:t>2 </a:t>
            </a:r>
          </a:p>
          <a:p>
            <a:endParaRPr lang="en-US" sz="2400" dirty="0"/>
          </a:p>
          <a:p>
            <a:r>
              <a:rPr lang="en-US" sz="2400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, T</a:t>
            </a:r>
            <a:r>
              <a:rPr lang="en-US" sz="2400" baseline="-25000" dirty="0"/>
              <a:t>2</a:t>
            </a:r>
            <a:r>
              <a:rPr lang="en-US" sz="2400" dirty="0"/>
              <a:t>, C</a:t>
            </a:r>
            <a:r>
              <a:rPr lang="en-US" sz="2400" baseline="-25000" dirty="0"/>
              <a:t>1</a:t>
            </a:r>
            <a:r>
              <a:rPr lang="en-US" sz="2400" dirty="0"/>
              <a:t>, C</a:t>
            </a:r>
            <a:r>
              <a:rPr lang="en-US" sz="2400" baseline="-25000" dirty="0"/>
              <a:t>2 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E5BD90-5B38-47C2-9F3B-74BBE5A7F15D}"/>
                  </a:ext>
                </a:extLst>
              </p:cNvPr>
              <p:cNvSpPr txBox="1"/>
              <p:nvPr/>
            </p:nvSpPr>
            <p:spPr>
              <a:xfrm>
                <a:off x="8438147" y="3785937"/>
                <a:ext cx="27432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We are only looking at the error metric here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acc>
                          <m:accPr>
                            <m:chr m:val="̂"/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|</a:t>
                </a:r>
                <a:r>
                  <a:rPr lang="en-US" sz="2000" b="1" dirty="0"/>
                  <a:t>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E5BD90-5B38-47C2-9F3B-74BBE5A7F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147" y="3785937"/>
                <a:ext cx="2743201" cy="1015663"/>
              </a:xfrm>
              <a:prstGeom prst="rect">
                <a:avLst/>
              </a:prstGeom>
              <a:blipFill>
                <a:blip r:embed="rId4"/>
                <a:stretch>
                  <a:fillRect l="-2222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phic 18" descr="Question mark">
            <a:extLst>
              <a:ext uri="{FF2B5EF4-FFF2-40B4-BE49-F238E27FC236}">
                <a16:creationId xmlns:a16="http://schemas.microsoft.com/office/drawing/2014/main" id="{E8CC2F6B-7612-45C9-91C6-63C492196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4482" y="3406529"/>
            <a:ext cx="1175624" cy="11756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110E02D-149A-4094-B214-1C7701BE4C3A}"/>
              </a:ext>
            </a:extLst>
          </p:cNvPr>
          <p:cNvSpPr txBox="1"/>
          <p:nvPr/>
        </p:nvSpPr>
        <p:spPr>
          <a:xfrm>
            <a:off x="2261938" y="4801600"/>
            <a:ext cx="2470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to choose?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7159B2-5B35-401F-B000-F74B9D276CB2}"/>
              </a:ext>
            </a:extLst>
          </p:cNvPr>
          <p:cNvGrpSpPr/>
          <p:nvPr/>
        </p:nvGrpSpPr>
        <p:grpSpPr>
          <a:xfrm>
            <a:off x="5517700" y="2691338"/>
            <a:ext cx="6299122" cy="3532997"/>
            <a:chOff x="496520" y="878582"/>
            <a:chExt cx="8866055" cy="507962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7587566-D929-4490-BF06-37DAB043EFD3}"/>
                </a:ext>
              </a:extLst>
            </p:cNvPr>
            <p:cNvGrpSpPr/>
            <p:nvPr/>
          </p:nvGrpSpPr>
          <p:grpSpPr>
            <a:xfrm>
              <a:off x="496520" y="878582"/>
              <a:ext cx="5327556" cy="5063587"/>
              <a:chOff x="285304" y="607639"/>
              <a:chExt cx="6299914" cy="5885236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2BC5143B-F32A-4DAA-8EB0-896BC2114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5304" y="607639"/>
                <a:ext cx="6299914" cy="58852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F6637F7-F51F-4861-AD9C-91D940EC7BAC}"/>
                  </a:ext>
                </a:extLst>
              </p:cNvPr>
              <p:cNvSpPr/>
              <p:nvPr/>
            </p:nvSpPr>
            <p:spPr>
              <a:xfrm>
                <a:off x="6371617" y="3599234"/>
                <a:ext cx="213601" cy="505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5CC74A3-DACE-4073-AD7B-07E30AA4F265}"/>
                </a:ext>
              </a:extLst>
            </p:cNvPr>
            <p:cNvSpPr/>
            <p:nvPr/>
          </p:nvSpPr>
          <p:spPr>
            <a:xfrm>
              <a:off x="513347" y="4652212"/>
              <a:ext cx="5309937" cy="1289958"/>
            </a:xfrm>
            <a:prstGeom prst="rect">
              <a:avLst/>
            </a:prstGeom>
            <a:solidFill>
              <a:schemeClr val="accent5">
                <a:alpha val="34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31ED8F-BDA4-4534-BD6B-B89422F16BEB}"/>
                </a:ext>
              </a:extLst>
            </p:cNvPr>
            <p:cNvSpPr txBox="1"/>
            <p:nvPr/>
          </p:nvSpPr>
          <p:spPr>
            <a:xfrm>
              <a:off x="6464968" y="4848595"/>
              <a:ext cx="2897607" cy="92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Retained states (outputs)</a:t>
              </a:r>
            </a:p>
          </p:txBody>
        </p:sp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25F333C2-0FC1-473E-8604-51DE35359FFE}"/>
                </a:ext>
              </a:extLst>
            </p:cNvPr>
            <p:cNvSpPr/>
            <p:nvPr/>
          </p:nvSpPr>
          <p:spPr>
            <a:xfrm>
              <a:off x="6063915" y="4668254"/>
              <a:ext cx="401053" cy="1289957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865196A5-C4D0-4A25-9A5F-59C267D028CE}"/>
                </a:ext>
              </a:extLst>
            </p:cNvPr>
            <p:cNvSpPr/>
            <p:nvPr/>
          </p:nvSpPr>
          <p:spPr>
            <a:xfrm>
              <a:off x="6063915" y="910666"/>
              <a:ext cx="401053" cy="3654735"/>
            </a:xfrm>
            <a:prstGeom prst="rightBrace">
              <a:avLst>
                <a:gd name="adj1" fmla="val 8333"/>
                <a:gd name="adj2" fmla="val 55268"/>
              </a:avLst>
            </a:prstGeom>
            <a:ln w="571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4D6C95-D3BC-4469-9EEE-2A9BD6899E4A}"/>
                </a:ext>
              </a:extLst>
            </p:cNvPr>
            <p:cNvSpPr txBox="1"/>
            <p:nvPr/>
          </p:nvSpPr>
          <p:spPr>
            <a:xfrm>
              <a:off x="6464966" y="2481101"/>
              <a:ext cx="2897607" cy="92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Possible reduced states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76DD760-0F57-4680-9FB0-74F14B337E3F}"/>
              </a:ext>
            </a:extLst>
          </p:cNvPr>
          <p:cNvSpPr txBox="1"/>
          <p:nvPr/>
        </p:nvSpPr>
        <p:spPr>
          <a:xfrm>
            <a:off x="6172578" y="2126556"/>
            <a:ext cx="461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States : T</a:t>
            </a:r>
            <a:r>
              <a:rPr lang="en-US" sz="2400" b="1" baseline="-25000" dirty="0"/>
              <a:t>1</a:t>
            </a:r>
            <a:r>
              <a:rPr lang="en-US" sz="2400" b="1" dirty="0"/>
              <a:t>, A</a:t>
            </a:r>
            <a:r>
              <a:rPr lang="en-US" sz="2400" b="1" baseline="-25000" dirty="0"/>
              <a:t>1</a:t>
            </a:r>
            <a:r>
              <a:rPr lang="en-US" sz="2400" b="1" dirty="0"/>
              <a:t>, T</a:t>
            </a:r>
            <a:r>
              <a:rPr lang="en-US" sz="2400" b="1" baseline="-25000" dirty="0"/>
              <a:t>2</a:t>
            </a:r>
            <a:r>
              <a:rPr lang="en-US" sz="2400" b="1" dirty="0"/>
              <a:t>, A</a:t>
            </a:r>
            <a:r>
              <a:rPr lang="en-US" sz="2400" b="1" baseline="-25000" dirty="0"/>
              <a:t>2</a:t>
            </a:r>
            <a:r>
              <a:rPr lang="en-US" sz="2400" b="1" dirty="0"/>
              <a:t>, S</a:t>
            </a:r>
            <a:r>
              <a:rPr lang="en-US" sz="2400" b="1" baseline="-25000" dirty="0"/>
              <a:t>1</a:t>
            </a:r>
            <a:r>
              <a:rPr lang="en-US" sz="2400" b="1" dirty="0"/>
              <a:t>, S</a:t>
            </a:r>
            <a:r>
              <a:rPr lang="en-US" sz="2400" b="1" baseline="-25000" dirty="0"/>
              <a:t>2</a:t>
            </a:r>
            <a:r>
              <a:rPr lang="en-US" sz="2400" b="1" dirty="0"/>
              <a:t>, C</a:t>
            </a:r>
            <a:r>
              <a:rPr lang="en-US" sz="2400" b="1" baseline="-25000" dirty="0"/>
              <a:t>1</a:t>
            </a:r>
            <a:r>
              <a:rPr lang="en-US" sz="2400" b="1" dirty="0"/>
              <a:t>, C</a:t>
            </a:r>
            <a:r>
              <a:rPr lang="en-US" sz="2400" b="1" baseline="-25000" dirty="0"/>
              <a:t>2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77DDF6-D953-48B8-8F23-713692DC213F}"/>
              </a:ext>
            </a:extLst>
          </p:cNvPr>
          <p:cNvSpPr txBox="1"/>
          <p:nvPr/>
        </p:nvSpPr>
        <p:spPr>
          <a:xfrm>
            <a:off x="7410251" y="1706690"/>
            <a:ext cx="1544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Full model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0DBFAF-9D8B-4616-95FE-D843E8C77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5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CB2C3-7905-4272-8E03-7AFC0612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04" y="1175084"/>
            <a:ext cx="4013785" cy="1950652"/>
          </a:xfrm>
        </p:spPr>
        <p:txBody>
          <a:bodyPr>
            <a:noAutofit/>
          </a:bodyPr>
          <a:lstStyle/>
          <a:p>
            <a:r>
              <a:rPr lang="en-US" sz="2800" dirty="0"/>
              <a:t>Sensitivity analysis of different reduced models determines the model with the best robust performance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283E98-F728-4DC4-B715-711E98344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884" y="3408776"/>
            <a:ext cx="7887536" cy="2858034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1FF315-D1A8-4A77-9209-1117D90BC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4231" y="429126"/>
            <a:ext cx="7655928" cy="2999874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10B8C16-22F2-40B4-880D-00C6CD9F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6E85-2E92-48AA-9739-5C7D4ECD8EA3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3D20027-49D0-4630-A6C3-14B12C41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F5C6670-AAED-46EA-BDA3-FD56DB16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60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BD924-1EC2-40A1-8FB8-D152701E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sensitivity plots reveal the robust reduced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E7C672-E484-4EDE-8CBD-053E0A403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860" y="2209931"/>
            <a:ext cx="5564342" cy="3665400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09EB11B-045E-41E2-9B37-C51CADFF4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4469" y="2209932"/>
            <a:ext cx="5676900" cy="3665400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D16CDA4-ECB4-45AB-9F9B-DED297AA3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9141-F703-4A96-A68F-4C9AA977B67F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2C39955-D9C6-47A7-9029-BE8092E99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8AF292B-53C7-4B6D-981D-1198CAFA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Graphic 3" descr="Line arrow: Straight">
            <a:extLst>
              <a:ext uri="{FF2B5EF4-FFF2-40B4-BE49-F238E27FC236}">
                <a16:creationId xmlns:a16="http://schemas.microsoft.com/office/drawing/2014/main" id="{C4C5DE9D-86E3-401B-84F4-069DC710C3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4724401" y="2902858"/>
            <a:ext cx="573313" cy="573313"/>
          </a:xfrm>
          <a:prstGeom prst="rect">
            <a:avLst/>
          </a:prstGeom>
        </p:spPr>
      </p:pic>
      <p:pic>
        <p:nvPicPr>
          <p:cNvPr id="10" name="Graphic 9" descr="Line arrow: Straight">
            <a:extLst>
              <a:ext uri="{FF2B5EF4-FFF2-40B4-BE49-F238E27FC236}">
                <a16:creationId xmlns:a16="http://schemas.microsoft.com/office/drawing/2014/main" id="{BC924AF9-9D58-429E-9ECF-9838E67D87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067143" y="2855687"/>
            <a:ext cx="573313" cy="5733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B36E86-F96C-4951-863B-96967D5A7652}"/>
              </a:ext>
            </a:extLst>
          </p:cNvPr>
          <p:cNvSpPr/>
          <p:nvPr/>
        </p:nvSpPr>
        <p:spPr>
          <a:xfrm>
            <a:off x="7010400" y="2327043"/>
            <a:ext cx="1600200" cy="189734"/>
          </a:xfrm>
          <a:prstGeom prst="rect">
            <a:avLst/>
          </a:prstGeom>
          <a:solidFill>
            <a:schemeClr val="accent5">
              <a:lumMod val="7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AF008A-BC39-439E-AD08-766E30F1A28C}"/>
              </a:ext>
            </a:extLst>
          </p:cNvPr>
          <p:cNvSpPr/>
          <p:nvPr/>
        </p:nvSpPr>
        <p:spPr>
          <a:xfrm>
            <a:off x="1000760" y="2327043"/>
            <a:ext cx="1600200" cy="189734"/>
          </a:xfrm>
          <a:prstGeom prst="rect">
            <a:avLst/>
          </a:prstGeom>
          <a:solidFill>
            <a:schemeClr val="accent5">
              <a:lumMod val="7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275250-3268-4149-AA01-05205CE35824}"/>
              </a:ext>
            </a:extLst>
          </p:cNvPr>
          <p:cNvGrpSpPr/>
          <p:nvPr/>
        </p:nvGrpSpPr>
        <p:grpSpPr>
          <a:xfrm>
            <a:off x="400269" y="1744850"/>
            <a:ext cx="6299122" cy="3532997"/>
            <a:chOff x="496520" y="878582"/>
            <a:chExt cx="8866055" cy="50796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1BA4504-485E-44AF-A20B-2CBCE0ACE1A6}"/>
                </a:ext>
              </a:extLst>
            </p:cNvPr>
            <p:cNvGrpSpPr/>
            <p:nvPr/>
          </p:nvGrpSpPr>
          <p:grpSpPr>
            <a:xfrm>
              <a:off x="496520" y="878582"/>
              <a:ext cx="5327556" cy="5063587"/>
              <a:chOff x="285304" y="607639"/>
              <a:chExt cx="6299914" cy="588523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4D4DA7E-73CC-4B2B-87E4-38D29517E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304" y="607639"/>
                <a:ext cx="6299914" cy="58852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938A5E-0F37-4C08-BFCD-AA8B24951608}"/>
                  </a:ext>
                </a:extLst>
              </p:cNvPr>
              <p:cNvSpPr/>
              <p:nvPr/>
            </p:nvSpPr>
            <p:spPr>
              <a:xfrm>
                <a:off x="6371617" y="3599234"/>
                <a:ext cx="213601" cy="505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AB22E2-763A-43AE-BD6E-836151B6A142}"/>
                </a:ext>
              </a:extLst>
            </p:cNvPr>
            <p:cNvSpPr/>
            <p:nvPr/>
          </p:nvSpPr>
          <p:spPr>
            <a:xfrm>
              <a:off x="513347" y="4652212"/>
              <a:ext cx="5309937" cy="1289958"/>
            </a:xfrm>
            <a:prstGeom prst="rect">
              <a:avLst/>
            </a:prstGeom>
            <a:solidFill>
              <a:schemeClr val="accent5">
                <a:alpha val="34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F6F969-7A80-4DB4-8CD3-D3588DB51E8B}"/>
                </a:ext>
              </a:extLst>
            </p:cNvPr>
            <p:cNvSpPr txBox="1"/>
            <p:nvPr/>
          </p:nvSpPr>
          <p:spPr>
            <a:xfrm>
              <a:off x="6464968" y="4848595"/>
              <a:ext cx="2897607" cy="92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Retained states (outputs)</a:t>
              </a: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D5DEA20D-FF3B-4E6F-AD66-6B68C0577E5B}"/>
                </a:ext>
              </a:extLst>
            </p:cNvPr>
            <p:cNvSpPr/>
            <p:nvPr/>
          </p:nvSpPr>
          <p:spPr>
            <a:xfrm>
              <a:off x="6063915" y="4668254"/>
              <a:ext cx="401053" cy="1289957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30E67136-AA1C-4288-A98B-BA528AEF43C4}"/>
                </a:ext>
              </a:extLst>
            </p:cNvPr>
            <p:cNvSpPr/>
            <p:nvPr/>
          </p:nvSpPr>
          <p:spPr>
            <a:xfrm>
              <a:off x="6063915" y="910666"/>
              <a:ext cx="401053" cy="3654735"/>
            </a:xfrm>
            <a:prstGeom prst="rightBrace">
              <a:avLst>
                <a:gd name="adj1" fmla="val 8333"/>
                <a:gd name="adj2" fmla="val 55268"/>
              </a:avLst>
            </a:prstGeom>
            <a:ln w="571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245B3D-16C2-4917-B038-DFF287EEDE6C}"/>
                </a:ext>
              </a:extLst>
            </p:cNvPr>
            <p:cNvSpPr txBox="1"/>
            <p:nvPr/>
          </p:nvSpPr>
          <p:spPr>
            <a:xfrm>
              <a:off x="6464966" y="2481101"/>
              <a:ext cx="2897607" cy="92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Possible reduced states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D3D9D48-EBDF-4609-84B0-F5F0FDEEDE65}"/>
              </a:ext>
            </a:extLst>
          </p:cNvPr>
          <p:cNvGrpSpPr/>
          <p:nvPr/>
        </p:nvGrpSpPr>
        <p:grpSpPr>
          <a:xfrm>
            <a:off x="7036268" y="1707025"/>
            <a:ext cx="4614901" cy="3570822"/>
            <a:chOff x="7036268" y="840757"/>
            <a:chExt cx="4614901" cy="35708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DE42E6-3AC4-4E1C-9036-4DF2A1514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6268" y="840757"/>
              <a:ext cx="4614901" cy="355966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EAFAE0-17DA-42D9-AA95-F79AB534FEB5}"/>
                </a:ext>
              </a:extLst>
            </p:cNvPr>
            <p:cNvSpPr/>
            <p:nvPr/>
          </p:nvSpPr>
          <p:spPr>
            <a:xfrm>
              <a:off x="7234989" y="3240505"/>
              <a:ext cx="4384096" cy="1171074"/>
            </a:xfrm>
            <a:prstGeom prst="rect">
              <a:avLst/>
            </a:prstGeom>
            <a:solidFill>
              <a:schemeClr val="accent5">
                <a:alpha val="34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C21BDA9-AEDD-4F13-9BB5-89E049C2C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48" y="5539695"/>
            <a:ext cx="3594672" cy="592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3C0219-AB8D-4A28-A050-A8F6511F6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37" y="6066667"/>
            <a:ext cx="3017416" cy="5945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DA7E26-92BC-4934-845C-7561A04314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319"/>
          <a:stretch/>
        </p:blipFill>
        <p:spPr>
          <a:xfrm>
            <a:off x="3921791" y="5628009"/>
            <a:ext cx="2188335" cy="438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E11E50-05F1-4D6D-B67F-82FEB23E1A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6309" y="6099781"/>
            <a:ext cx="1898684" cy="4410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8637C5-E02C-40A0-BA94-E41C22501E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5331" y="5509220"/>
            <a:ext cx="1170948" cy="5926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078B38-C4A9-4624-80F5-748DF258CA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8893" y="5486863"/>
            <a:ext cx="1228439" cy="5926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C51444-D6B5-4AFA-A636-348527482F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5331" y="6125780"/>
            <a:ext cx="1360029" cy="5975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A68ECF-6BE1-44CE-89C6-0A28503B01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4935" y="6212423"/>
            <a:ext cx="1081865" cy="5926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2125CB-8C60-43E0-8526-6262D28DA533}"/>
              </a:ext>
            </a:extLst>
          </p:cNvPr>
          <p:cNvSpPr txBox="1"/>
          <p:nvPr/>
        </p:nvSpPr>
        <p:spPr>
          <a:xfrm>
            <a:off x="9774365" y="5726847"/>
            <a:ext cx="2058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Lumped parameters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35239F-0C77-4432-B10D-71C7A2D37985}"/>
              </a:ext>
            </a:extLst>
          </p:cNvPr>
          <p:cNvCxnSpPr/>
          <p:nvPr/>
        </p:nvCxnSpPr>
        <p:spPr>
          <a:xfrm>
            <a:off x="0" y="5486863"/>
            <a:ext cx="121920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B8410EB-BA93-4A98-B38E-6D59621CABFC}"/>
              </a:ext>
            </a:extLst>
          </p:cNvPr>
          <p:cNvSpPr/>
          <p:nvPr/>
        </p:nvSpPr>
        <p:spPr>
          <a:xfrm>
            <a:off x="6354481" y="3460457"/>
            <a:ext cx="513348" cy="319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9639A4-B24C-4254-A22F-6ADE7D516898}"/>
              </a:ext>
            </a:extLst>
          </p:cNvPr>
          <p:cNvSpPr txBox="1"/>
          <p:nvPr/>
        </p:nvSpPr>
        <p:spPr>
          <a:xfrm>
            <a:off x="7036268" y="1194070"/>
            <a:ext cx="414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Retained states : T</a:t>
            </a:r>
            <a:r>
              <a:rPr lang="en-US" sz="2400" b="1" baseline="-25000" dirty="0">
                <a:solidFill>
                  <a:schemeClr val="accent1"/>
                </a:solidFill>
              </a:rPr>
              <a:t>1</a:t>
            </a:r>
            <a:r>
              <a:rPr lang="en-US" sz="2400" b="1" dirty="0">
                <a:solidFill>
                  <a:schemeClr val="accent1"/>
                </a:solidFill>
              </a:rPr>
              <a:t>, T</a:t>
            </a:r>
            <a:r>
              <a:rPr lang="en-US" sz="2400" b="1" baseline="-25000" dirty="0">
                <a:solidFill>
                  <a:schemeClr val="accent1"/>
                </a:solidFill>
              </a:rPr>
              <a:t>2</a:t>
            </a:r>
            <a:r>
              <a:rPr lang="en-US" sz="2400" b="1" dirty="0">
                <a:solidFill>
                  <a:schemeClr val="accent1"/>
                </a:solidFill>
              </a:rPr>
              <a:t>, C</a:t>
            </a:r>
            <a:r>
              <a:rPr lang="en-US" sz="2400" b="1" baseline="-25000" dirty="0">
                <a:solidFill>
                  <a:schemeClr val="accent1"/>
                </a:solidFill>
              </a:rPr>
              <a:t>1</a:t>
            </a:r>
            <a:r>
              <a:rPr lang="en-US" sz="2400" b="1" dirty="0">
                <a:solidFill>
                  <a:schemeClr val="accent1"/>
                </a:solidFill>
              </a:rPr>
              <a:t>, C</a:t>
            </a:r>
            <a:r>
              <a:rPr lang="en-US" sz="2400" b="1" baseline="-25000" dirty="0">
                <a:solidFill>
                  <a:schemeClr val="accent1"/>
                </a:solidFill>
              </a:rPr>
              <a:t>2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C858A9-DB83-408F-98B8-3AFD31AC3EE6}"/>
              </a:ext>
            </a:extLst>
          </p:cNvPr>
          <p:cNvSpPr txBox="1"/>
          <p:nvPr/>
        </p:nvSpPr>
        <p:spPr>
          <a:xfrm>
            <a:off x="161566" y="1115961"/>
            <a:ext cx="461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States : T</a:t>
            </a:r>
            <a:r>
              <a:rPr lang="en-US" sz="2400" b="1" baseline="-25000" dirty="0"/>
              <a:t>1</a:t>
            </a:r>
            <a:r>
              <a:rPr lang="en-US" sz="2400" b="1" dirty="0"/>
              <a:t>, A</a:t>
            </a:r>
            <a:r>
              <a:rPr lang="en-US" sz="2400" b="1" baseline="-25000" dirty="0"/>
              <a:t>1</a:t>
            </a:r>
            <a:r>
              <a:rPr lang="en-US" sz="2400" b="1" dirty="0"/>
              <a:t>, T</a:t>
            </a:r>
            <a:r>
              <a:rPr lang="en-US" sz="2400" b="1" baseline="-25000" dirty="0"/>
              <a:t>2</a:t>
            </a:r>
            <a:r>
              <a:rPr lang="en-US" sz="2400" b="1" dirty="0"/>
              <a:t>, A</a:t>
            </a:r>
            <a:r>
              <a:rPr lang="en-US" sz="2400" b="1" baseline="-25000" dirty="0"/>
              <a:t>2</a:t>
            </a:r>
            <a:r>
              <a:rPr lang="en-US" sz="2400" b="1" dirty="0"/>
              <a:t>, S</a:t>
            </a:r>
            <a:r>
              <a:rPr lang="en-US" sz="2400" b="1" baseline="-25000" dirty="0"/>
              <a:t>1</a:t>
            </a:r>
            <a:r>
              <a:rPr lang="en-US" sz="2400" b="1" dirty="0"/>
              <a:t>, S</a:t>
            </a:r>
            <a:r>
              <a:rPr lang="en-US" sz="2400" b="1" baseline="-25000" dirty="0"/>
              <a:t>2</a:t>
            </a:r>
            <a:r>
              <a:rPr lang="en-US" sz="2400" b="1" dirty="0"/>
              <a:t>, C</a:t>
            </a:r>
            <a:r>
              <a:rPr lang="en-US" sz="2400" b="1" baseline="-25000" dirty="0"/>
              <a:t>1</a:t>
            </a:r>
            <a:r>
              <a:rPr lang="en-US" sz="2400" b="1" dirty="0"/>
              <a:t>, C</a:t>
            </a:r>
            <a:r>
              <a:rPr lang="en-US" sz="2400" b="1" baseline="-25000" dirty="0"/>
              <a:t>2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A102FB-B38D-4888-9D98-80FDEE88458D}"/>
              </a:ext>
            </a:extLst>
          </p:cNvPr>
          <p:cNvSpPr txBox="1"/>
          <p:nvPr/>
        </p:nvSpPr>
        <p:spPr>
          <a:xfrm>
            <a:off x="1520363" y="471525"/>
            <a:ext cx="1544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Full model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3421CA-A030-4745-9299-58E5C5C73671}"/>
              </a:ext>
            </a:extLst>
          </p:cNvPr>
          <p:cNvSpPr txBox="1"/>
          <p:nvPr/>
        </p:nvSpPr>
        <p:spPr>
          <a:xfrm>
            <a:off x="8150969" y="471525"/>
            <a:ext cx="238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Reduced model</a:t>
            </a:r>
          </a:p>
        </p:txBody>
      </p:sp>
    </p:spTree>
    <p:extLst>
      <p:ext uri="{BB962C8B-B14F-4D97-AF65-F5344CB8AC3E}">
        <p14:creationId xmlns:p14="http://schemas.microsoft.com/office/powerpoint/2010/main" val="504950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2EC61-3846-4F21-AEEE-1AA52E33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tool –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SBMLReduce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5E844-2AC0-48D5-A29E-B4AC62B3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230" y="1992814"/>
            <a:ext cx="5257800" cy="1325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Available on Github: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ayush9pandey/</a:t>
            </a:r>
            <a:r>
              <a:rPr lang="en-US" u="sng" dirty="0" err="1">
                <a:solidFill>
                  <a:schemeClr val="accent1">
                    <a:lumMod val="75000"/>
                  </a:schemeClr>
                </a:solidFill>
                <a:hlinkClick r:id="rId2"/>
              </a:rPr>
              <a:t>sbmlReduce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/</a:t>
            </a: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Built with Python </a:t>
            </a:r>
            <a:r>
              <a:rPr lang="en-US" dirty="0" err="1"/>
              <a:t>Sympy</a:t>
            </a:r>
            <a:r>
              <a:rPr lang="en-US" dirty="0"/>
              <a:t>, and </a:t>
            </a:r>
            <a:r>
              <a:rPr lang="en-US" dirty="0" err="1"/>
              <a:t>libSBML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5ED33C-7001-4A36-9E1A-11C2D0F5C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092" y="3318377"/>
            <a:ext cx="1710798" cy="1710798"/>
          </a:xfrm>
          <a:prstGeom prst="rect">
            <a:avLst/>
          </a:prstGeo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81A304C4-9876-40A2-9EBC-EA24170F4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653" y="3429001"/>
            <a:ext cx="1710798" cy="17107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D8442D-775A-40BA-AAB1-F751BC9D919F}"/>
              </a:ext>
            </a:extLst>
          </p:cNvPr>
          <p:cNvSpPr txBox="1"/>
          <p:nvPr/>
        </p:nvSpPr>
        <p:spPr>
          <a:xfrm>
            <a:off x="357695" y="1911618"/>
            <a:ext cx="6258153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SBMLReduce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sr.timepoints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np.linspace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(0,100,100)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sr.error_tolerance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10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(…)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Write output matrix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x, f, P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sr.load_ODE_model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 = 8)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Write ODEs now, f[0] = …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sr.compute_reduced_model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f_hat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sr.get_reduced_model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(‘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f_hat_SBML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sr.get_reduced_model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(‘SBML’)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581B40-44ED-4C39-8BC9-A9141E0F8419}"/>
              </a:ext>
            </a:extLst>
          </p:cNvPr>
          <p:cNvSpPr txBox="1"/>
          <p:nvPr/>
        </p:nvSpPr>
        <p:spPr>
          <a:xfrm>
            <a:off x="357695" y="1444850"/>
            <a:ext cx="1821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Usage example – </a:t>
            </a:r>
          </a:p>
          <a:p>
            <a:r>
              <a:rPr lang="en-US" dirty="0"/>
              <a:t> </a:t>
            </a:r>
          </a:p>
        </p:txBody>
      </p:sp>
      <p:pic>
        <p:nvPicPr>
          <p:cNvPr id="1026" name="Picture 2" descr="Image result for sbml">
            <a:extLst>
              <a:ext uri="{FF2B5EF4-FFF2-40B4-BE49-F238E27FC236}">
                <a16:creationId xmlns:a16="http://schemas.microsoft.com/office/drawing/2014/main" id="{42133907-62F9-43F6-BB30-57A35B3AD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290" y="5360069"/>
            <a:ext cx="1568726" cy="69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153C9-9983-4121-82FD-65DAF666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9F33-DF2D-4575-AF15-D500ABBFAB55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F88D8E-89A8-4CAE-85EA-AA24CB1E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29D36-323D-42E7-A80B-D19DA525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39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12836C-C1C6-414B-ADBF-4BD858BAB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9FB050-FAAF-4ACC-8F22-DB00002D2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6424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Automated algorithm based on QSSA but with error convergence bounds.</a:t>
            </a:r>
          </a:p>
          <a:p>
            <a:r>
              <a:rPr lang="en-US" dirty="0"/>
              <a:t>Bound on sensitivity of error guarantees robust performance.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Open questions :</a:t>
            </a:r>
          </a:p>
          <a:p>
            <a:r>
              <a:rPr lang="en-US" dirty="0"/>
              <a:t>How generalizable to bigger models?</a:t>
            </a:r>
          </a:p>
          <a:p>
            <a:r>
              <a:rPr lang="en-US" dirty="0"/>
              <a:t>From CRNs to minimal Hill function models.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98E8D6-E51D-4A4B-BC00-E4138DCFE142}"/>
              </a:ext>
            </a:extLst>
          </p:cNvPr>
          <p:cNvGrpSpPr/>
          <p:nvPr/>
        </p:nvGrpSpPr>
        <p:grpSpPr>
          <a:xfrm>
            <a:off x="0" y="-2659"/>
            <a:ext cx="12208042" cy="6896226"/>
            <a:chOff x="0" y="-2659"/>
            <a:chExt cx="12208042" cy="689622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A2B3882-4917-4347-A46C-374A2FA98C1D}"/>
                </a:ext>
              </a:extLst>
            </p:cNvPr>
            <p:cNvCxnSpPr/>
            <p:nvPr/>
          </p:nvCxnSpPr>
          <p:spPr>
            <a:xfrm>
              <a:off x="6096000" y="0"/>
              <a:ext cx="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EAE9E2-177D-452A-9A44-02BF884AE122}"/>
                </a:ext>
              </a:extLst>
            </p:cNvPr>
            <p:cNvSpPr txBox="1"/>
            <p:nvPr/>
          </p:nvSpPr>
          <p:spPr>
            <a:xfrm>
              <a:off x="6914147" y="2997094"/>
              <a:ext cx="44396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Thank you for your attention! </a:t>
              </a:r>
            </a:p>
            <a:p>
              <a:endParaRPr lang="en-US" sz="2400" dirty="0"/>
            </a:p>
            <a:p>
              <a:r>
                <a:rPr lang="en-US" sz="2400" dirty="0"/>
                <a:t>Check out Github – </a:t>
              </a:r>
              <a:r>
                <a:rPr lang="en-US" sz="2400" u="sng" dirty="0">
                  <a:solidFill>
                    <a:schemeClr val="accent1"/>
                  </a:solidFill>
                </a:rPr>
                <a:t>ayush9pandey</a:t>
              </a:r>
              <a:r>
                <a:rPr lang="en-US" sz="2400" dirty="0"/>
                <a:t> </a:t>
              </a:r>
            </a:p>
            <a:p>
              <a:r>
                <a:rPr lang="en-US" sz="2400" dirty="0"/>
                <a:t>Email : </a:t>
              </a:r>
              <a:r>
                <a:rPr lang="en-US" sz="2400" u="sng" dirty="0">
                  <a:solidFill>
                    <a:schemeClr val="accent1"/>
                  </a:solidFill>
                </a:rPr>
                <a:t>apandey@caltech.edu </a:t>
              </a:r>
            </a:p>
            <a:p>
              <a:endParaRPr lang="en-US" sz="2400" dirty="0"/>
            </a:p>
          </p:txBody>
        </p:sp>
        <p:pic>
          <p:nvPicPr>
            <p:cNvPr id="13" name="Picture 12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E46CA931-1B04-4AE2-98AC-58BDF2594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88480" y="5655249"/>
              <a:ext cx="1923047" cy="465377"/>
            </a:xfrm>
            <a:prstGeom prst="rect">
              <a:avLst/>
            </a:prstGeom>
          </p:spPr>
        </p:pic>
        <p:pic>
          <p:nvPicPr>
            <p:cNvPr id="15" name="Picture 14" descr="A close up of a necklace&#10;&#10;Description automatically generated">
              <a:extLst>
                <a:ext uri="{FF2B5EF4-FFF2-40B4-BE49-F238E27FC236}">
                  <a16:creationId xmlns:a16="http://schemas.microsoft.com/office/drawing/2014/main" id="{D15CA601-CDB6-41A3-B407-9A1F62CA3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2042" y="6218519"/>
              <a:ext cx="6096000" cy="64574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13489F1-12FF-4E66-B0B0-E078A608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7140" y="-2659"/>
              <a:ext cx="5570219" cy="320842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2FEF0E-36EC-4225-A397-E546914E1313}"/>
                </a:ext>
              </a:extLst>
            </p:cNvPr>
            <p:cNvSpPr txBox="1"/>
            <p:nvPr/>
          </p:nvSpPr>
          <p:spPr>
            <a:xfrm>
              <a:off x="6096000" y="5705604"/>
              <a:ext cx="3561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</a:rPr>
                <a:t>Murray Biocircuits Group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5507D8-B6D0-43CE-A586-96B71985F008}"/>
                </a:ext>
              </a:extLst>
            </p:cNvPr>
            <p:cNvSpPr txBox="1"/>
            <p:nvPr/>
          </p:nvSpPr>
          <p:spPr>
            <a:xfrm>
              <a:off x="0" y="6062570"/>
              <a:ext cx="60799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The project or effort depicted was or is sponsored by the Defense Advanced Research Projects Agency (Agreement HR0011-17-2-0008). The content of the information does not necessarily reflect the position or the policy of the Government, and no official endorsement should be inferred.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10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C8AB4-911C-4AE2-8F96-44C8D093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Reduction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2E8A3-BEF1-4DC9-900C-1EC9E7767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64562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400" dirty="0"/>
              <a:t>From mass-action CRN models to Hill function based minimal models.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000" dirty="0"/>
              <a:t>Existing tools easily create CRN models (</a:t>
            </a:r>
            <a:r>
              <a:rPr lang="en-US" sz="2000" dirty="0" err="1"/>
              <a:t>iBioSim</a:t>
            </a:r>
            <a:r>
              <a:rPr lang="en-US" sz="2000" dirty="0"/>
              <a:t>, </a:t>
            </a:r>
            <a:r>
              <a:rPr lang="en-US" sz="2000" dirty="0" err="1"/>
              <a:t>txtlsim</a:t>
            </a:r>
            <a:r>
              <a:rPr lang="en-US" sz="2000" dirty="0"/>
              <a:t> </a:t>
            </a:r>
            <a:r>
              <a:rPr lang="en-US" sz="2000" dirty="0" err="1"/>
              <a:t>etc</a:t>
            </a:r>
            <a:r>
              <a:rPr lang="en-US" sz="2000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Utilizing time-scale separation along with other methods.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Why?</a:t>
            </a:r>
          </a:p>
          <a:p>
            <a:pPr marL="457200" indent="-457200">
              <a:buAutoNum type="arabicPeriod"/>
            </a:pPr>
            <a:r>
              <a:rPr lang="en-US" sz="2400" dirty="0"/>
              <a:t>Improving parameter identifiability.</a:t>
            </a:r>
          </a:p>
          <a:p>
            <a:pPr marL="457200" indent="-457200">
              <a:buAutoNum type="arabicPeriod"/>
            </a:pPr>
            <a:r>
              <a:rPr lang="en-US" sz="2400" dirty="0"/>
              <a:t>Structured model reduction can help guide experiments.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B76BCA-E56D-44B4-8D77-ADF990BC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CE67-5FD5-4DF9-981B-6EFC9D937AE9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5B99A-AF6E-4408-88B1-2F92C6BB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5A6F8-8373-4D01-BA65-3B72A181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EBFC8-8A32-4894-858F-7CD9043B1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042" y="521268"/>
            <a:ext cx="5257800" cy="1800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547B50-DD69-4FAF-84A1-7848CCEAE111}"/>
              </a:ext>
            </a:extLst>
          </p:cNvPr>
          <p:cNvSpPr txBox="1"/>
          <p:nvPr/>
        </p:nvSpPr>
        <p:spPr>
          <a:xfrm>
            <a:off x="6112042" y="2477636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Image taken from </a:t>
            </a:r>
            <a:r>
              <a:rPr lang="en-US" sz="1200" dirty="0" err="1"/>
              <a:t>Schilders</a:t>
            </a:r>
            <a:r>
              <a:rPr lang="en-US" sz="1200" dirty="0"/>
              <a:t>, Wil. "Introduction to model order reduction." </a:t>
            </a:r>
            <a:r>
              <a:rPr lang="en-US" sz="1200" i="1" dirty="0"/>
              <a:t>Model order reduction: Theory, research aspects and applications</a:t>
            </a:r>
            <a:r>
              <a:rPr lang="en-US" sz="1200" dirty="0"/>
              <a:t>. Springer, Berlin, Heidelberg, 2008. 3-32.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9C9248-BFF9-4364-AED0-3B9F6B97D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19" t="44150" r="28808" b="40176"/>
          <a:stretch/>
        </p:blipFill>
        <p:spPr>
          <a:xfrm>
            <a:off x="8754080" y="4235541"/>
            <a:ext cx="618703" cy="4013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70AD24-CC48-4082-BBCE-C20924529BCA}"/>
              </a:ext>
            </a:extLst>
          </p:cNvPr>
          <p:cNvSpPr txBox="1"/>
          <p:nvPr/>
        </p:nvSpPr>
        <p:spPr>
          <a:xfrm>
            <a:off x="6096000" y="5748429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Image taken from - Del Vecchio, </a:t>
            </a:r>
            <a:r>
              <a:rPr lang="en-US" sz="1200" dirty="0" err="1"/>
              <a:t>Domitilla</a:t>
            </a:r>
            <a:r>
              <a:rPr lang="en-US" sz="1200" dirty="0"/>
              <a:t>, and Richard M. Murray. </a:t>
            </a:r>
            <a:r>
              <a:rPr lang="en-US" sz="1200" i="1" dirty="0"/>
              <a:t>Biomolecular feedback systems</a:t>
            </a:r>
            <a:r>
              <a:rPr lang="en-US" sz="1200" dirty="0"/>
              <a:t>. Princeton, NJ: Princeton University Press, 2015..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D0EBB6-C6F4-4E27-B7DA-33FC23396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708" y="3454612"/>
            <a:ext cx="3122372" cy="19086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6DE4C3-B2D6-4ADD-82BC-7E2207173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7769" y="3794531"/>
            <a:ext cx="1496288" cy="628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41DD37-EF18-4AAB-A63B-60895ECB8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179" y="4557876"/>
            <a:ext cx="1465097" cy="62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4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3E070B-4FF7-4F14-B9F9-EA00400E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1926"/>
            <a:ext cx="10515600" cy="1325563"/>
          </a:xfrm>
        </p:spPr>
        <p:txBody>
          <a:bodyPr/>
          <a:lstStyle/>
          <a:p>
            <a:r>
              <a:rPr lang="en-US" dirty="0"/>
              <a:t>Two structured model reduction approaches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CB9A5-1761-408F-B153-2A0ED1232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Singular Perturbation Theory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FD4979-3DC5-484F-843E-20CD8854A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7107" y="1752511"/>
            <a:ext cx="5183188" cy="823912"/>
          </a:xfrm>
        </p:spPr>
        <p:txBody>
          <a:bodyPr/>
          <a:lstStyle/>
          <a:p>
            <a:r>
              <a:rPr lang="en-US" dirty="0"/>
              <a:t>Quasi-steady state approximation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C5AB942-4667-485B-8ADF-4DD29DF9A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C710-7673-4BDB-AF4D-EA8FC5D10C2F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967D08A-8C83-43FF-8CA4-B5A3C1AD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0708" y="6309049"/>
            <a:ext cx="7242642" cy="473743"/>
          </a:xfrm>
        </p:spPr>
        <p:txBody>
          <a:bodyPr/>
          <a:lstStyle/>
          <a:p>
            <a:r>
              <a:rPr lang="en-US" dirty="0"/>
              <a:t>Model equations taken from - Del Vecchio, </a:t>
            </a:r>
            <a:r>
              <a:rPr lang="en-US" dirty="0" err="1"/>
              <a:t>Domitilla</a:t>
            </a:r>
            <a:r>
              <a:rPr lang="en-US" dirty="0"/>
              <a:t>, and Richard M. Murray. </a:t>
            </a:r>
            <a:r>
              <a:rPr lang="en-US" i="1" dirty="0"/>
              <a:t>Biomolecular feedback systems</a:t>
            </a:r>
            <a:r>
              <a:rPr lang="en-US" dirty="0"/>
              <a:t>. Princeton, NJ: Princeton University Press, 2015.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E679441-C7D8-4B83-800D-92623E9A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3CDD8E-58B5-4094-BB62-34810C594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506" y="1239151"/>
            <a:ext cx="2052611" cy="6395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1619F0-EB42-4AD8-B687-2A8848268973}"/>
              </a:ext>
            </a:extLst>
          </p:cNvPr>
          <p:cNvSpPr txBox="1"/>
          <p:nvPr/>
        </p:nvSpPr>
        <p:spPr>
          <a:xfrm>
            <a:off x="3418681" y="1386167"/>
            <a:ext cx="2235200" cy="3693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Enzymatic Reaction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77FF97-13DB-4B86-AB6D-AA2FFB21FFE9}"/>
                  </a:ext>
                </a:extLst>
              </p:cNvPr>
              <p:cNvSpPr txBox="1"/>
              <p:nvPr/>
            </p:nvSpPr>
            <p:spPr>
              <a:xfrm>
                <a:off x="188687" y="5210629"/>
                <a:ext cx="5663745" cy="92333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Strict conditions need to be satisfied.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not always possible for complicated models.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Guaranteed error bounds.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77FF97-13DB-4B86-AB6D-AA2FFB21F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87" y="5210629"/>
                <a:ext cx="5663745" cy="923330"/>
              </a:xfrm>
              <a:prstGeom prst="rect">
                <a:avLst/>
              </a:prstGeom>
              <a:blipFill>
                <a:blip r:embed="rId3"/>
                <a:stretch>
                  <a:fillRect l="-428" t="-1911" b="-764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AA11D11-78BE-4CBD-A844-53E2738ACBF6}"/>
              </a:ext>
            </a:extLst>
          </p:cNvPr>
          <p:cNvSpPr txBox="1"/>
          <p:nvPr/>
        </p:nvSpPr>
        <p:spPr>
          <a:xfrm>
            <a:off x="6092230" y="5210629"/>
            <a:ext cx="563531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Heuristics based.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May or may not be correct, depending on assumptions.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No guarantee for error bounds.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880658-8936-4414-9272-AC0DF15C56AB}"/>
              </a:ext>
            </a:extLst>
          </p:cNvPr>
          <p:cNvGrpSpPr/>
          <p:nvPr/>
        </p:nvGrpSpPr>
        <p:grpSpPr>
          <a:xfrm>
            <a:off x="5501932" y="2843872"/>
            <a:ext cx="914400" cy="1986037"/>
            <a:chOff x="5371306" y="2843872"/>
            <a:chExt cx="914400" cy="1986037"/>
          </a:xfrm>
        </p:grpSpPr>
        <p:pic>
          <p:nvPicPr>
            <p:cNvPr id="19" name="Graphic 18" descr="Bridge scene">
              <a:extLst>
                <a:ext uri="{FF2B5EF4-FFF2-40B4-BE49-F238E27FC236}">
                  <a16:creationId xmlns:a16="http://schemas.microsoft.com/office/drawing/2014/main" id="{B342E99F-390D-4721-89CE-CACA6CFCF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71306" y="2843872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Maximize">
              <a:extLst>
                <a:ext uri="{FF2B5EF4-FFF2-40B4-BE49-F238E27FC236}">
                  <a16:creationId xmlns:a16="http://schemas.microsoft.com/office/drawing/2014/main" id="{6F48E82F-DB24-44AA-AF21-9154FB1BA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653281">
              <a:off x="5474650" y="3583439"/>
              <a:ext cx="733506" cy="733506"/>
            </a:xfrm>
            <a:prstGeom prst="rect">
              <a:avLst/>
            </a:prstGeom>
          </p:spPr>
        </p:pic>
        <p:pic>
          <p:nvPicPr>
            <p:cNvPr id="25" name="Graphic 24" descr="Help">
              <a:extLst>
                <a:ext uri="{FF2B5EF4-FFF2-40B4-BE49-F238E27FC236}">
                  <a16:creationId xmlns:a16="http://schemas.microsoft.com/office/drawing/2014/main" id="{0BCD1C1D-2B5C-43AF-8967-E9841B0BD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77350" y="4127598"/>
              <a:ext cx="702311" cy="702311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95FD943-8F53-4359-A271-38C6F23BD9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949" y="2943643"/>
            <a:ext cx="5011143" cy="14371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50C8BB-70BE-48A3-A00A-430736CA80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7967" y="2943643"/>
            <a:ext cx="5011143" cy="14371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91299EB-8434-43C9-B604-89C3F770DD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3538" y="2562991"/>
            <a:ext cx="1160576" cy="3165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2DD96B0-E87E-4B7F-AA94-C9CC78BAE4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20764" y="2813611"/>
            <a:ext cx="1247311" cy="8239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951CEB3-17A4-49A0-9583-ECD6D8F5AA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65797" y="2721251"/>
            <a:ext cx="1447358" cy="91627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88E07CF-3B3F-4FA4-97B9-9D4806756B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57717" y="3648253"/>
            <a:ext cx="1914525" cy="1343025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959DF66-DF00-4CA6-BD81-4CF746CDAF90}"/>
              </a:ext>
            </a:extLst>
          </p:cNvPr>
          <p:cNvGrpSpPr/>
          <p:nvPr/>
        </p:nvGrpSpPr>
        <p:grpSpPr>
          <a:xfrm>
            <a:off x="419171" y="3116670"/>
            <a:ext cx="5105781" cy="1091140"/>
            <a:chOff x="419171" y="3116670"/>
            <a:chExt cx="5105781" cy="109114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7A0057A-5613-4C7F-A92F-884AC9008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19171" y="3116670"/>
              <a:ext cx="5105781" cy="1091140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44F69D0-02C6-46A2-9DA0-D42245A9C2CB}"/>
                </a:ext>
              </a:extLst>
            </p:cNvPr>
            <p:cNvSpPr/>
            <p:nvPr/>
          </p:nvSpPr>
          <p:spPr>
            <a:xfrm>
              <a:off x="464457" y="3265126"/>
              <a:ext cx="256489" cy="372396"/>
            </a:xfrm>
            <a:prstGeom prst="ellipse">
              <a:avLst/>
            </a:prstGeom>
            <a:solidFill>
              <a:schemeClr val="accent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7BC62A4-CCE0-483E-AE18-69213F6233DB}"/>
                </a:ext>
              </a:extLst>
            </p:cNvPr>
            <p:cNvSpPr/>
            <p:nvPr/>
          </p:nvSpPr>
          <p:spPr>
            <a:xfrm>
              <a:off x="3319002" y="3235417"/>
              <a:ext cx="256489" cy="372396"/>
            </a:xfrm>
            <a:prstGeom prst="ellipse">
              <a:avLst/>
            </a:prstGeom>
            <a:solidFill>
              <a:schemeClr val="accent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4012C25-4569-428A-8F0F-EE340C0E05E8}"/>
                </a:ext>
              </a:extLst>
            </p:cNvPr>
            <p:cNvSpPr/>
            <p:nvPr/>
          </p:nvSpPr>
          <p:spPr>
            <a:xfrm>
              <a:off x="464457" y="3730681"/>
              <a:ext cx="256489" cy="372396"/>
            </a:xfrm>
            <a:prstGeom prst="ellipse">
              <a:avLst/>
            </a:prstGeom>
            <a:solidFill>
              <a:schemeClr val="accent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83CCA21-C337-4DC4-8B14-17EB1F2D76C6}"/>
              </a:ext>
            </a:extLst>
          </p:cNvPr>
          <p:cNvSpPr/>
          <p:nvPr/>
        </p:nvSpPr>
        <p:spPr>
          <a:xfrm>
            <a:off x="383954" y="3186179"/>
            <a:ext cx="5058142" cy="52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E8BB50E-897B-4395-940B-489898725245}"/>
              </a:ext>
            </a:extLst>
          </p:cNvPr>
          <p:cNvSpPr/>
          <p:nvPr/>
        </p:nvSpPr>
        <p:spPr>
          <a:xfrm>
            <a:off x="382792" y="3625815"/>
            <a:ext cx="2999510" cy="609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0A4016F-1333-411D-98DD-AA4ED43F8E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60966" y="3086759"/>
            <a:ext cx="19145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7CC2-D66D-41C6-A126-46D9C5EAB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58" y="278041"/>
            <a:ext cx="10515600" cy="1325563"/>
          </a:xfrm>
        </p:spPr>
        <p:txBody>
          <a:bodyPr/>
          <a:lstStyle/>
          <a:p>
            <a:r>
              <a:rPr lang="en-US" dirty="0"/>
              <a:t>Our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55E44B-5891-4503-A0F3-EA53319D84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1318" y="1574427"/>
                <a:ext cx="2743200" cy="945387"/>
              </a:xfrm>
              <a:ln w="38100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55E44B-5891-4503-A0F3-EA53319D84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1318" y="1574427"/>
                <a:ext cx="2743200" cy="945387"/>
              </a:xfr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717E85-3B0C-47EE-B6CF-9A09E8597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D472-3C0B-4AA4-A45E-F0536E5705DC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3BBA92-F79B-45B2-B891-9A2B916D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DC70E5-AC4A-49AD-8319-538B66CC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3FA029-00F3-409C-8547-D3B2822730AA}"/>
              </a:ext>
            </a:extLst>
          </p:cNvPr>
          <p:cNvGrpSpPr/>
          <p:nvPr/>
        </p:nvGrpSpPr>
        <p:grpSpPr>
          <a:xfrm>
            <a:off x="957943" y="3077029"/>
            <a:ext cx="3860800" cy="2677656"/>
            <a:chOff x="957943" y="3077029"/>
            <a:chExt cx="3860800" cy="2677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738515B-96AC-45F5-A102-79E59D3B92BE}"/>
                    </a:ext>
                  </a:extLst>
                </p:cNvPr>
                <p:cNvSpPr txBox="1"/>
                <p:nvPr/>
              </p:nvSpPr>
              <p:spPr>
                <a:xfrm>
                  <a:off x="957943" y="3077029"/>
                  <a:ext cx="3860800" cy="2677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     .</m:t>
                        </m:r>
                      </m:oMath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     .</m:t>
                        </m:r>
                      </m:oMath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     .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738515B-96AC-45F5-A102-79E59D3B92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943" y="3077029"/>
                  <a:ext cx="3860800" cy="2677656"/>
                </a:xfrm>
                <a:prstGeom prst="rect">
                  <a:avLst/>
                </a:prstGeom>
                <a:blipFill>
                  <a:blip r:embed="rId3"/>
                  <a:stretch>
                    <a:fillRect b="-2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FDD28EC7-3635-41E8-984C-1EC2D59B3770}"/>
                </a:ext>
              </a:extLst>
            </p:cNvPr>
            <p:cNvSpPr/>
            <p:nvPr/>
          </p:nvSpPr>
          <p:spPr>
            <a:xfrm>
              <a:off x="3785937" y="3501570"/>
              <a:ext cx="220006" cy="881743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15E7CF-7299-4E9F-BA9B-951E8789C489}"/>
                  </a:ext>
                </a:extLst>
              </p:cNvPr>
              <p:cNvSpPr txBox="1"/>
              <p:nvPr/>
            </p:nvSpPr>
            <p:spPr>
              <a:xfrm>
                <a:off x="4181642" y="2997200"/>
                <a:ext cx="3860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15E7CF-7299-4E9F-BA9B-951E8789C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642" y="2997200"/>
                <a:ext cx="3860800" cy="461665"/>
              </a:xfrm>
              <a:prstGeom prst="rect">
                <a:avLst/>
              </a:prstGeom>
              <a:blipFill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D282E0-31CD-41C9-9383-20C6C8275496}"/>
                  </a:ext>
                </a:extLst>
              </p:cNvPr>
              <p:cNvSpPr txBox="1"/>
              <p:nvPr/>
            </p:nvSpPr>
            <p:spPr>
              <a:xfrm>
                <a:off x="4165600" y="2999332"/>
                <a:ext cx="3860800" cy="1200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D282E0-31CD-41C9-9383-20C6C8275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600" y="2999332"/>
                <a:ext cx="3860800" cy="1200393"/>
              </a:xfrm>
              <a:prstGeom prst="rect">
                <a:avLst/>
              </a:prstGeom>
              <a:blipFill>
                <a:blip r:embed="rId5"/>
                <a:stretch>
                  <a:fillRect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C70F71-CECC-4C39-A99D-5F27603CF21B}"/>
                  </a:ext>
                </a:extLst>
              </p:cNvPr>
              <p:cNvSpPr txBox="1"/>
              <p:nvPr/>
            </p:nvSpPr>
            <p:spPr>
              <a:xfrm>
                <a:off x="4154164" y="3048908"/>
                <a:ext cx="38608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 .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 .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 .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C70F71-CECC-4C39-A99D-5F27603CF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164" y="3048908"/>
                <a:ext cx="3860800" cy="2677656"/>
              </a:xfrm>
              <a:prstGeom prst="rect">
                <a:avLst/>
              </a:prstGeom>
              <a:blipFill>
                <a:blip r:embed="rId6"/>
                <a:stretch>
                  <a:fillRect b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48FD9C-8D2A-438C-BC74-56BDECA09863}"/>
                  </a:ext>
                </a:extLst>
              </p:cNvPr>
              <p:cNvSpPr txBox="1"/>
              <p:nvPr/>
            </p:nvSpPr>
            <p:spPr>
              <a:xfrm>
                <a:off x="4181455" y="3006900"/>
                <a:ext cx="3860800" cy="1246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48FD9C-8D2A-438C-BC74-56BDECA09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55" y="3006900"/>
                <a:ext cx="3860800" cy="1246239"/>
              </a:xfrm>
              <a:prstGeom prst="rect">
                <a:avLst/>
              </a:prstGeom>
              <a:blipFill>
                <a:blip r:embed="rId7"/>
                <a:stretch>
                  <a:fillRect b="-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797E9E85-771F-4796-B9FE-C400F09BB8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4218" y="1553027"/>
                <a:ext cx="2743200" cy="94538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797E9E85-771F-4796-B9FE-C400F09BB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218" y="1553027"/>
                <a:ext cx="2743200" cy="9453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B4E08B0-D362-4651-B523-C54E69F06F2C}"/>
              </a:ext>
            </a:extLst>
          </p:cNvPr>
          <p:cNvSpPr txBox="1"/>
          <p:nvPr/>
        </p:nvSpPr>
        <p:spPr>
          <a:xfrm>
            <a:off x="8438147" y="2906887"/>
            <a:ext cx="301534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While …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Automatically finding the right combination of states to collapse.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Minimizing the error between the outputs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Minimizing the sensitivity of error with respect to parameters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Graphic 18" descr="Arrow: Slight curve">
            <a:extLst>
              <a:ext uri="{FF2B5EF4-FFF2-40B4-BE49-F238E27FC236}">
                <a16:creationId xmlns:a16="http://schemas.microsoft.com/office/drawing/2014/main" id="{84C3918D-055E-4CB1-82D9-567F6253BA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84564" y="1615114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CC938C-6EA6-4A2C-8C8C-8D3B60053538}"/>
                  </a:ext>
                </a:extLst>
              </p:cNvPr>
              <p:cNvSpPr txBox="1"/>
              <p:nvPr/>
            </p:nvSpPr>
            <p:spPr>
              <a:xfrm>
                <a:off x="3785937" y="1153146"/>
                <a:ext cx="19854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Full model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CC938C-6EA6-4A2C-8C8C-8D3B60053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937" y="1153146"/>
                <a:ext cx="1985423" cy="400110"/>
              </a:xfrm>
              <a:prstGeom prst="rect">
                <a:avLst/>
              </a:prstGeom>
              <a:blipFill>
                <a:blip r:embed="rId11"/>
                <a:stretch>
                  <a:fillRect l="-306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7CD030-8004-41E3-99BA-2F104A812719}"/>
                  </a:ext>
                </a:extLst>
              </p:cNvPr>
              <p:cNvSpPr txBox="1"/>
              <p:nvPr/>
            </p:nvSpPr>
            <p:spPr>
              <a:xfrm>
                <a:off x="8610600" y="1109717"/>
                <a:ext cx="30153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Reduced model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7CD030-8004-41E3-99BA-2F104A812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1109717"/>
                <a:ext cx="3015342" cy="400110"/>
              </a:xfrm>
              <a:prstGeom prst="rect">
                <a:avLst/>
              </a:prstGeom>
              <a:blipFill>
                <a:blip r:embed="rId12"/>
                <a:stretch>
                  <a:fillRect l="-222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67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3" grpId="1"/>
      <p:bldP spid="14" grpId="0"/>
      <p:bldP spid="15" grpId="0"/>
      <p:bldP spid="16" grpId="0" animBg="1"/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F78A24F-7D0E-400D-A451-44108AF75BD1}"/>
              </a:ext>
            </a:extLst>
          </p:cNvPr>
          <p:cNvGrpSpPr/>
          <p:nvPr/>
        </p:nvGrpSpPr>
        <p:grpSpPr>
          <a:xfrm>
            <a:off x="441884" y="1412596"/>
            <a:ext cx="10029478" cy="4886685"/>
            <a:chOff x="441884" y="552742"/>
            <a:chExt cx="10029478" cy="488668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8A1CB3-8A68-4738-B68F-98C90A9FFE5C}"/>
                </a:ext>
              </a:extLst>
            </p:cNvPr>
            <p:cNvSpPr/>
            <p:nvPr/>
          </p:nvSpPr>
          <p:spPr>
            <a:xfrm>
              <a:off x="2491257" y="552742"/>
              <a:ext cx="7980105" cy="4886685"/>
            </a:xfrm>
            <a:prstGeom prst="rect">
              <a:avLst/>
            </a:prstGeom>
            <a:ln w="38100"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A1801B-8293-4F26-A4F8-60CFEA6754C7}"/>
                </a:ext>
              </a:extLst>
            </p:cNvPr>
            <p:cNvSpPr/>
            <p:nvPr/>
          </p:nvSpPr>
          <p:spPr>
            <a:xfrm>
              <a:off x="441884" y="654340"/>
              <a:ext cx="1906684" cy="48708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Model Input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1DE3B2-BC1C-4693-B979-C1819A0BA338}"/>
                </a:ext>
              </a:extLst>
            </p:cNvPr>
            <p:cNvSpPr/>
            <p:nvPr/>
          </p:nvSpPr>
          <p:spPr>
            <a:xfrm>
              <a:off x="2654847" y="3968796"/>
              <a:ext cx="1906684" cy="487084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Reduced Model #3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BE7750-5D4D-4B06-A372-0D26C0F1BAEC}"/>
                </a:ext>
              </a:extLst>
            </p:cNvPr>
            <p:cNvSpPr/>
            <p:nvPr/>
          </p:nvSpPr>
          <p:spPr>
            <a:xfrm>
              <a:off x="2671476" y="1771121"/>
              <a:ext cx="1906684" cy="487084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Reduced Model #1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51AC1C-25B6-4A23-91DF-F5B40DA0832B}"/>
                </a:ext>
              </a:extLst>
            </p:cNvPr>
            <p:cNvSpPr/>
            <p:nvPr/>
          </p:nvSpPr>
          <p:spPr>
            <a:xfrm>
              <a:off x="2663111" y="2846462"/>
              <a:ext cx="1906684" cy="487084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Reduced Model #2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8A17751-EE9F-4BFB-835C-ACBCF3E4AAE1}"/>
                </a:ext>
              </a:extLst>
            </p:cNvPr>
            <p:cNvSpPr txBox="1"/>
            <p:nvPr/>
          </p:nvSpPr>
          <p:spPr>
            <a:xfrm>
              <a:off x="5224426" y="1524916"/>
              <a:ext cx="2437101" cy="34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6251A40-8837-43D5-8988-68D202E67912}"/>
                </a:ext>
              </a:extLst>
            </p:cNvPr>
            <p:cNvCxnSpPr>
              <a:cxnSpLocks/>
            </p:cNvCxnSpPr>
            <p:nvPr/>
          </p:nvCxnSpPr>
          <p:spPr>
            <a:xfrm>
              <a:off x="3242908" y="4611358"/>
              <a:ext cx="0" cy="6454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Graphic 14" descr="Line arrow: Straight">
              <a:extLst>
                <a:ext uri="{FF2B5EF4-FFF2-40B4-BE49-F238E27FC236}">
                  <a16:creationId xmlns:a16="http://schemas.microsoft.com/office/drawing/2014/main" id="{3ADFBC4C-A229-4D6F-AD12-B00355A85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720637" y="1687376"/>
              <a:ext cx="959102" cy="680080"/>
            </a:xfrm>
            <a:prstGeom prst="rect">
              <a:avLst/>
            </a:prstGeom>
          </p:spPr>
        </p:pic>
        <p:pic>
          <p:nvPicPr>
            <p:cNvPr id="16" name="Graphic 15" descr="Line arrow: Straight">
              <a:extLst>
                <a:ext uri="{FF2B5EF4-FFF2-40B4-BE49-F238E27FC236}">
                  <a16:creationId xmlns:a16="http://schemas.microsoft.com/office/drawing/2014/main" id="{E7E7C0E3-CCFE-4715-AD50-FFF0786D5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720636" y="2737189"/>
              <a:ext cx="952150" cy="680080"/>
            </a:xfrm>
            <a:prstGeom prst="rect">
              <a:avLst/>
            </a:prstGeom>
          </p:spPr>
        </p:pic>
        <p:pic>
          <p:nvPicPr>
            <p:cNvPr id="17" name="Graphic 16" descr="Line arrow: Straight">
              <a:extLst>
                <a:ext uri="{FF2B5EF4-FFF2-40B4-BE49-F238E27FC236}">
                  <a16:creationId xmlns:a16="http://schemas.microsoft.com/office/drawing/2014/main" id="{62815C8E-BA7C-4538-B383-217FB33E4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720635" y="3858433"/>
              <a:ext cx="942476" cy="68008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B5C5421-B50C-4999-8827-DB672754A79A}"/>
                </a:ext>
              </a:extLst>
            </p:cNvPr>
            <p:cNvCxnSpPr>
              <a:cxnSpLocks/>
            </p:cNvCxnSpPr>
            <p:nvPr/>
          </p:nvCxnSpPr>
          <p:spPr>
            <a:xfrm>
              <a:off x="1752243" y="1157265"/>
              <a:ext cx="0" cy="30412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EE7BB5-D81F-4F81-A4CD-58B07C889F9C}"/>
                </a:ext>
              </a:extLst>
            </p:cNvPr>
            <p:cNvGrpSpPr/>
            <p:nvPr/>
          </p:nvGrpSpPr>
          <p:grpSpPr>
            <a:xfrm>
              <a:off x="5841434" y="3206740"/>
              <a:ext cx="369036" cy="460591"/>
              <a:chOff x="5841434" y="3097683"/>
              <a:chExt cx="369036" cy="460591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1D3E60E-A779-4E35-8EE9-EE12A09C3691}"/>
                  </a:ext>
                </a:extLst>
              </p:cNvPr>
              <p:cNvCxnSpPr/>
              <p:nvPr/>
            </p:nvCxnSpPr>
            <p:spPr>
              <a:xfrm>
                <a:off x="5870906" y="3097683"/>
                <a:ext cx="0" cy="459272"/>
              </a:xfrm>
              <a:prstGeom prst="line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569E710-CCAC-4508-9980-0D84012DBE83}"/>
                  </a:ext>
                </a:extLst>
              </p:cNvPr>
              <p:cNvCxnSpPr/>
              <p:nvPr/>
            </p:nvCxnSpPr>
            <p:spPr>
              <a:xfrm>
                <a:off x="5841434" y="3099002"/>
                <a:ext cx="0" cy="459272"/>
              </a:xfrm>
              <a:prstGeom prst="line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3D2CA01-9D2E-4509-9C27-C934832D3095}"/>
                  </a:ext>
                </a:extLst>
              </p:cNvPr>
              <p:cNvCxnSpPr/>
              <p:nvPr/>
            </p:nvCxnSpPr>
            <p:spPr>
              <a:xfrm>
                <a:off x="6179717" y="3097683"/>
                <a:ext cx="0" cy="459272"/>
              </a:xfrm>
              <a:prstGeom prst="line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7FAE6E7-8061-47C0-8D66-0960AB1AC4E4}"/>
                  </a:ext>
                </a:extLst>
              </p:cNvPr>
              <p:cNvCxnSpPr/>
              <p:nvPr/>
            </p:nvCxnSpPr>
            <p:spPr>
              <a:xfrm>
                <a:off x="6210470" y="3097683"/>
                <a:ext cx="0" cy="459272"/>
              </a:xfrm>
              <a:prstGeom prst="line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47FF2DF-AD60-4791-8D7D-A965A92CE106}"/>
                </a:ext>
              </a:extLst>
            </p:cNvPr>
            <p:cNvGrpSpPr/>
            <p:nvPr/>
          </p:nvGrpSpPr>
          <p:grpSpPr>
            <a:xfrm>
              <a:off x="8514173" y="2518805"/>
              <a:ext cx="1761812" cy="173828"/>
              <a:chOff x="6406956" y="1656256"/>
              <a:chExt cx="2659233" cy="588406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4F7BE69-FE53-47F8-B02D-081D7928EDCF}"/>
                  </a:ext>
                </a:extLst>
              </p:cNvPr>
              <p:cNvSpPr txBox="1"/>
              <p:nvPr/>
            </p:nvSpPr>
            <p:spPr>
              <a:xfrm>
                <a:off x="6406956" y="1656256"/>
                <a:ext cx="2659233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D25E2B0-4BCF-43F7-A29E-E43C79C74EEC}"/>
                  </a:ext>
                </a:extLst>
              </p:cNvPr>
              <p:cNvSpPr txBox="1"/>
              <p:nvPr/>
            </p:nvSpPr>
            <p:spPr>
              <a:xfrm>
                <a:off x="6464993" y="1875330"/>
                <a:ext cx="26011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C46D55-B071-4CE0-9ED5-E69607AD21EC}"/>
                </a:ext>
              </a:extLst>
            </p:cNvPr>
            <p:cNvSpPr txBox="1"/>
            <p:nvPr/>
          </p:nvSpPr>
          <p:spPr>
            <a:xfrm>
              <a:off x="2679739" y="847687"/>
              <a:ext cx="1375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Attempts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C406C2B-F516-481B-8EEF-3487481862AB}"/>
              </a:ext>
            </a:extLst>
          </p:cNvPr>
          <p:cNvSpPr/>
          <p:nvPr/>
        </p:nvSpPr>
        <p:spPr>
          <a:xfrm>
            <a:off x="5283986" y="2343176"/>
            <a:ext cx="2119919" cy="327851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Automated model reduction algorithm</a:t>
            </a:r>
          </a:p>
        </p:txBody>
      </p:sp>
      <p:pic>
        <p:nvPicPr>
          <p:cNvPr id="43" name="Picture 42" descr="A picture containing sensitivity analysis of toggle switch model">
            <a:extLst>
              <a:ext uri="{FF2B5EF4-FFF2-40B4-BE49-F238E27FC236}">
                <a16:creationId xmlns:a16="http://schemas.microsoft.com/office/drawing/2014/main" id="{27B21431-EE7C-4BD9-BDCE-2190760E59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37" t="8972" r="15367" b="4907"/>
          <a:stretch/>
        </p:blipFill>
        <p:spPr>
          <a:xfrm>
            <a:off x="8354775" y="2407343"/>
            <a:ext cx="1642970" cy="990106"/>
          </a:xfrm>
          <a:prstGeom prst="rect">
            <a:avLst/>
          </a:prstGeom>
        </p:spPr>
      </p:pic>
      <p:pic>
        <p:nvPicPr>
          <p:cNvPr id="44" name="Picture 43" descr="A picture containing sensitivity analysis of toggle switch model">
            <a:extLst>
              <a:ext uri="{FF2B5EF4-FFF2-40B4-BE49-F238E27FC236}">
                <a16:creationId xmlns:a16="http://schemas.microsoft.com/office/drawing/2014/main" id="{13342A0D-85B3-493F-86F5-59FFEF274C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37" t="8972" r="15367" b="4907"/>
          <a:stretch/>
        </p:blipFill>
        <p:spPr>
          <a:xfrm>
            <a:off x="8354775" y="4695748"/>
            <a:ext cx="1642970" cy="990106"/>
          </a:xfrm>
          <a:prstGeom prst="rect">
            <a:avLst/>
          </a:prstGeom>
        </p:spPr>
      </p:pic>
      <p:pic>
        <p:nvPicPr>
          <p:cNvPr id="45" name="Graphic 44" descr="Checkmark">
            <a:extLst>
              <a:ext uri="{FF2B5EF4-FFF2-40B4-BE49-F238E27FC236}">
                <a16:creationId xmlns:a16="http://schemas.microsoft.com/office/drawing/2014/main" id="{779929A8-9449-49FD-82CF-D22CE4B097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051" y="3585661"/>
            <a:ext cx="757105" cy="793540"/>
          </a:xfrm>
          <a:prstGeom prst="rect">
            <a:avLst/>
          </a:prstGeom>
        </p:spPr>
      </p:pic>
      <p:pic>
        <p:nvPicPr>
          <p:cNvPr id="46" name="Graphic 45" descr="Close">
            <a:extLst>
              <a:ext uri="{FF2B5EF4-FFF2-40B4-BE49-F238E27FC236}">
                <a16:creationId xmlns:a16="http://schemas.microsoft.com/office/drawing/2014/main" id="{CE48EEB0-C44C-4303-9A3B-24A7DE43D5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14051" y="2442264"/>
            <a:ext cx="757105" cy="793540"/>
          </a:xfrm>
          <a:prstGeom prst="rect">
            <a:avLst/>
          </a:prstGeom>
        </p:spPr>
      </p:pic>
      <p:pic>
        <p:nvPicPr>
          <p:cNvPr id="47" name="Graphic 46" descr="Close">
            <a:extLst>
              <a:ext uri="{FF2B5EF4-FFF2-40B4-BE49-F238E27FC236}">
                <a16:creationId xmlns:a16="http://schemas.microsoft.com/office/drawing/2014/main" id="{9B60D82C-E24E-417D-9E80-02CFB425CA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21781" y="4744731"/>
            <a:ext cx="757105" cy="79354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6658C64-0E57-4D5E-A0D7-D4D9837543F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427" t="10219" r="15170" b="4785"/>
          <a:stretch/>
        </p:blipFill>
        <p:spPr>
          <a:xfrm>
            <a:off x="8351733" y="3597240"/>
            <a:ext cx="1642970" cy="1019836"/>
          </a:xfrm>
          <a:prstGeom prst="rect">
            <a:avLst/>
          </a:prstGeom>
        </p:spPr>
      </p:pic>
      <p:sp>
        <p:nvSpPr>
          <p:cNvPr id="53" name="Title 52">
            <a:extLst>
              <a:ext uri="{FF2B5EF4-FFF2-40B4-BE49-F238E27FC236}">
                <a16:creationId xmlns:a16="http://schemas.microsoft.com/office/drawing/2014/main" id="{589EEFC4-C7DC-42C6-AB88-29072E9A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algorithm – Overview </a:t>
            </a:r>
          </a:p>
        </p:txBody>
      </p:sp>
      <p:pic>
        <p:nvPicPr>
          <p:cNvPr id="55" name="Graphic 54" descr="Line arrow: Straight">
            <a:extLst>
              <a:ext uri="{FF2B5EF4-FFF2-40B4-BE49-F238E27FC236}">
                <a16:creationId xmlns:a16="http://schemas.microsoft.com/office/drawing/2014/main" id="{7647FD36-A11C-4CC6-9BAD-8B6659DBF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619333" y="2581570"/>
            <a:ext cx="660173" cy="680080"/>
          </a:xfrm>
          <a:prstGeom prst="rect">
            <a:avLst/>
          </a:prstGeom>
        </p:spPr>
      </p:pic>
      <p:pic>
        <p:nvPicPr>
          <p:cNvPr id="56" name="Graphic 55" descr="Line arrow: Straight">
            <a:extLst>
              <a:ext uri="{FF2B5EF4-FFF2-40B4-BE49-F238E27FC236}">
                <a16:creationId xmlns:a16="http://schemas.microsoft.com/office/drawing/2014/main" id="{E3C8DD02-E86B-495B-B475-CA9C502B9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603991" y="3631384"/>
            <a:ext cx="660173" cy="680080"/>
          </a:xfrm>
          <a:prstGeom prst="rect">
            <a:avLst/>
          </a:prstGeom>
        </p:spPr>
      </p:pic>
      <p:pic>
        <p:nvPicPr>
          <p:cNvPr id="57" name="Graphic 56" descr="Line arrow: Straight">
            <a:extLst>
              <a:ext uri="{FF2B5EF4-FFF2-40B4-BE49-F238E27FC236}">
                <a16:creationId xmlns:a16="http://schemas.microsoft.com/office/drawing/2014/main" id="{372065DA-931A-4590-9A18-D951E27B5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602705" y="4752628"/>
            <a:ext cx="660173" cy="680080"/>
          </a:xfrm>
          <a:prstGeom prst="rect">
            <a:avLst/>
          </a:prstGeom>
        </p:spPr>
      </p:pic>
      <p:pic>
        <p:nvPicPr>
          <p:cNvPr id="58" name="Graphic 57" descr="Line arrow: Straight">
            <a:extLst>
              <a:ext uri="{FF2B5EF4-FFF2-40B4-BE49-F238E27FC236}">
                <a16:creationId xmlns:a16="http://schemas.microsoft.com/office/drawing/2014/main" id="{8E230756-EE0C-4795-BC2E-E163BB05E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522956" y="2581570"/>
            <a:ext cx="755355" cy="680080"/>
          </a:xfrm>
          <a:prstGeom prst="rect">
            <a:avLst/>
          </a:prstGeom>
        </p:spPr>
      </p:pic>
      <p:pic>
        <p:nvPicPr>
          <p:cNvPr id="59" name="Graphic 58" descr="Line arrow: Straight">
            <a:extLst>
              <a:ext uri="{FF2B5EF4-FFF2-40B4-BE49-F238E27FC236}">
                <a16:creationId xmlns:a16="http://schemas.microsoft.com/office/drawing/2014/main" id="{0F69F6FB-BEDB-4A36-8D4C-A22C4B367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507614" y="3631384"/>
            <a:ext cx="755355" cy="680080"/>
          </a:xfrm>
          <a:prstGeom prst="rect">
            <a:avLst/>
          </a:prstGeom>
        </p:spPr>
      </p:pic>
      <p:pic>
        <p:nvPicPr>
          <p:cNvPr id="60" name="Graphic 59" descr="Line arrow: Straight">
            <a:extLst>
              <a:ext uri="{FF2B5EF4-FFF2-40B4-BE49-F238E27FC236}">
                <a16:creationId xmlns:a16="http://schemas.microsoft.com/office/drawing/2014/main" id="{6B25358C-A719-4D8B-AC05-39E1A16D5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506328" y="4752628"/>
            <a:ext cx="755355" cy="680080"/>
          </a:xfrm>
          <a:prstGeom prst="rect">
            <a:avLst/>
          </a:prstGeom>
        </p:spPr>
      </p:pic>
      <p:sp>
        <p:nvSpPr>
          <p:cNvPr id="64" name="Date Placeholder 63">
            <a:extLst>
              <a:ext uri="{FF2B5EF4-FFF2-40B4-BE49-F238E27FC236}">
                <a16:creationId xmlns:a16="http://schemas.microsoft.com/office/drawing/2014/main" id="{C54DBE0B-BB86-47C2-AF75-9578F999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F226-1D51-4185-84BE-DF43E7123DA8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65" name="Footer Placeholder 64">
            <a:extLst>
              <a:ext uri="{FF2B5EF4-FFF2-40B4-BE49-F238E27FC236}">
                <a16:creationId xmlns:a16="http://schemas.microsoft.com/office/drawing/2014/main" id="{083C2E56-6519-4984-ADCF-F0CA6128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  <p:sp>
        <p:nvSpPr>
          <p:cNvPr id="66" name="Slide Number Placeholder 65">
            <a:extLst>
              <a:ext uri="{FF2B5EF4-FFF2-40B4-BE49-F238E27FC236}">
                <a16:creationId xmlns:a16="http://schemas.microsoft.com/office/drawing/2014/main" id="{6C9CF4F1-AFCF-48C6-8FA8-40AC6D81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4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C8AF-B481-42CF-AD8E-2D6C7C37D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algorithm – Overview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7CC10B-D463-4441-82CA-9913B8FB6087}"/>
              </a:ext>
            </a:extLst>
          </p:cNvPr>
          <p:cNvGrpSpPr/>
          <p:nvPr/>
        </p:nvGrpSpPr>
        <p:grpSpPr>
          <a:xfrm>
            <a:off x="2676134" y="2021305"/>
            <a:ext cx="8729793" cy="3962400"/>
            <a:chOff x="2771822" y="2166685"/>
            <a:chExt cx="7042076" cy="2954251"/>
          </a:xfrm>
        </p:grpSpPr>
        <p:pic>
          <p:nvPicPr>
            <p:cNvPr id="5" name="Graphic 4" descr="Line arrow: Straight">
              <a:extLst>
                <a:ext uri="{FF2B5EF4-FFF2-40B4-BE49-F238E27FC236}">
                  <a16:creationId xmlns:a16="http://schemas.microsoft.com/office/drawing/2014/main" id="{455D31ED-A4FE-45DC-A117-943D0A041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638802" y="3057831"/>
              <a:ext cx="560662" cy="775536"/>
            </a:xfrm>
            <a:prstGeom prst="rect">
              <a:avLst/>
            </a:prstGeom>
          </p:spPr>
        </p:pic>
        <p:pic>
          <p:nvPicPr>
            <p:cNvPr id="6" name="Graphic 5" descr="Line arrow: Clockwise curve">
              <a:extLst>
                <a:ext uri="{FF2B5EF4-FFF2-40B4-BE49-F238E27FC236}">
                  <a16:creationId xmlns:a16="http://schemas.microsoft.com/office/drawing/2014/main" id="{BC1B6D2F-83E7-4825-A4A7-8023ADC42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058942">
              <a:off x="5605116" y="2323497"/>
              <a:ext cx="636854" cy="636854"/>
            </a:xfrm>
            <a:prstGeom prst="rect">
              <a:avLst/>
            </a:prstGeom>
          </p:spPr>
        </p:pic>
        <p:pic>
          <p:nvPicPr>
            <p:cNvPr id="7" name="Graphic 6" descr="Line arrow: Counter-clockwise curve">
              <a:extLst>
                <a:ext uri="{FF2B5EF4-FFF2-40B4-BE49-F238E27FC236}">
                  <a16:creationId xmlns:a16="http://schemas.microsoft.com/office/drawing/2014/main" id="{875D143E-8B2F-4B36-9A09-3502160D8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7923145">
              <a:off x="5610041" y="3913663"/>
              <a:ext cx="592906" cy="5929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4B6C5B6-A933-4B4C-AFFC-9C31037C5AA4}"/>
                    </a:ext>
                  </a:extLst>
                </p:cNvPr>
                <p:cNvSpPr txBox="1"/>
                <p:nvPr/>
              </p:nvSpPr>
              <p:spPr>
                <a:xfrm>
                  <a:off x="6162010" y="2190505"/>
                  <a:ext cx="2876992" cy="619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Minimize normed error,</a:t>
                  </a:r>
                  <a:br>
                    <a:rPr lang="en-US" sz="2400" dirty="0"/>
                  </a:b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400" dirty="0"/>
                    <a:t> for all time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4B6C5B6-A933-4B4C-AFFC-9C31037C5A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2010" y="2190505"/>
                  <a:ext cx="2876992" cy="619567"/>
                </a:xfrm>
                <a:prstGeom prst="rect">
                  <a:avLst/>
                </a:prstGeom>
                <a:blipFill>
                  <a:blip r:embed="rId8"/>
                  <a:stretch>
                    <a:fillRect t="-5882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B78CEBD-BA31-42C7-BE1B-9BD0CA77F514}"/>
                    </a:ext>
                  </a:extLst>
                </p:cNvPr>
                <p:cNvSpPr txBox="1"/>
                <p:nvPr/>
              </p:nvSpPr>
              <p:spPr>
                <a:xfrm>
                  <a:off x="6170099" y="3093561"/>
                  <a:ext cx="3333227" cy="749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Minimize sensitivity of error,</a:t>
                  </a:r>
                  <a:br>
                    <a:rPr lang="en-US" sz="2400" dirty="0"/>
                  </a:b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400" dirty="0"/>
                    <a:t> wrt all parameters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B78CEBD-BA31-42C7-BE1B-9BD0CA77F5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0099" y="3093561"/>
                  <a:ext cx="3333227" cy="749075"/>
                </a:xfrm>
                <a:prstGeom prst="rect">
                  <a:avLst/>
                </a:prstGeom>
                <a:blipFill>
                  <a:blip r:embed="rId9"/>
                  <a:stretch>
                    <a:fillRect t="-4878" b="-60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Graphic 9" descr="Line arrow: Straight">
              <a:extLst>
                <a:ext uri="{FF2B5EF4-FFF2-40B4-BE49-F238E27FC236}">
                  <a16:creationId xmlns:a16="http://schemas.microsoft.com/office/drawing/2014/main" id="{23549720-4B25-4621-BF21-BD19DDA39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771822" y="2714151"/>
              <a:ext cx="1020002" cy="141091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87EF781-B8A4-42DA-84C8-DB2B0F4E4B7A}"/>
                </a:ext>
              </a:extLst>
            </p:cNvPr>
            <p:cNvGrpSpPr/>
            <p:nvPr/>
          </p:nvGrpSpPr>
          <p:grpSpPr>
            <a:xfrm>
              <a:off x="3710169" y="2231472"/>
              <a:ext cx="2017277" cy="2306972"/>
              <a:chOff x="3710169" y="2231472"/>
              <a:chExt cx="2017277" cy="230697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EA127A2-A856-4A61-9E86-23A3AAFEEA77}"/>
                  </a:ext>
                </a:extLst>
              </p:cNvPr>
              <p:cNvSpPr/>
              <p:nvPr/>
            </p:nvSpPr>
            <p:spPr>
              <a:xfrm>
                <a:off x="3766657" y="2231472"/>
                <a:ext cx="1904302" cy="230697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Graphic 15" descr="Network diagram">
                <a:extLst>
                  <a:ext uri="{FF2B5EF4-FFF2-40B4-BE49-F238E27FC236}">
                    <a16:creationId xmlns:a16="http://schemas.microsoft.com/office/drawing/2014/main" id="{159EF7D3-2113-4074-8281-F3C378AB4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026413" y="2552354"/>
                <a:ext cx="1503634" cy="1503634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D9B987-BE5C-4060-8D4F-0A125E1ED3E5}"/>
                  </a:ext>
                </a:extLst>
              </p:cNvPr>
              <p:cNvSpPr txBox="1"/>
              <p:nvPr/>
            </p:nvSpPr>
            <p:spPr>
              <a:xfrm>
                <a:off x="3710169" y="3870184"/>
                <a:ext cx="2017277" cy="527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Model Reduction</a:t>
                </a:r>
              </a:p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Algorithm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76E15B-A6A2-43DF-A4C5-A1AE41A59ADC}"/>
                </a:ext>
              </a:extLst>
            </p:cNvPr>
            <p:cNvSpPr txBox="1"/>
            <p:nvPr/>
          </p:nvSpPr>
          <p:spPr>
            <a:xfrm>
              <a:off x="6266657" y="4055988"/>
              <a:ext cx="2667699" cy="619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Fast convergence, least number of states</a:t>
              </a: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3BBAB963-1674-4424-AA3D-B50C3B9F5CC5}"/>
                </a:ext>
              </a:extLst>
            </p:cNvPr>
            <p:cNvSpPr/>
            <p:nvPr/>
          </p:nvSpPr>
          <p:spPr>
            <a:xfrm>
              <a:off x="9253235" y="2166685"/>
              <a:ext cx="560663" cy="2954251"/>
            </a:xfrm>
            <a:prstGeom prst="rightBrace">
              <a:avLst>
                <a:gd name="adj1" fmla="val 26365"/>
                <a:gd name="adj2" fmla="val 49674"/>
              </a:avLst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6697BD2-4177-435D-AE50-9D3885B23976}"/>
              </a:ext>
            </a:extLst>
          </p:cNvPr>
          <p:cNvSpPr/>
          <p:nvPr/>
        </p:nvSpPr>
        <p:spPr>
          <a:xfrm>
            <a:off x="699424" y="3264479"/>
            <a:ext cx="1906684" cy="90386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Model Input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916A5CD4-5554-43AF-841B-3177EDF26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480D-4A37-4F46-A292-3C37ED5AE5F2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3B6EC7E1-99EE-409B-96A4-0D604549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088730A2-9FFC-482F-8DC0-981EB39E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3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F78A24F-7D0E-400D-A451-44108AF75BD1}"/>
              </a:ext>
            </a:extLst>
          </p:cNvPr>
          <p:cNvGrpSpPr/>
          <p:nvPr/>
        </p:nvGrpSpPr>
        <p:grpSpPr>
          <a:xfrm>
            <a:off x="441884" y="1536650"/>
            <a:ext cx="11708098" cy="4602506"/>
            <a:chOff x="441884" y="654340"/>
            <a:chExt cx="11708098" cy="46025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A1801B-8293-4F26-A4F8-60CFEA6754C7}"/>
                </a:ext>
              </a:extLst>
            </p:cNvPr>
            <p:cNvSpPr/>
            <p:nvPr/>
          </p:nvSpPr>
          <p:spPr>
            <a:xfrm>
              <a:off x="441884" y="654340"/>
              <a:ext cx="1906684" cy="48708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Model Input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1DE3B2-BC1C-4693-B979-C1819A0BA338}"/>
                </a:ext>
              </a:extLst>
            </p:cNvPr>
            <p:cNvSpPr/>
            <p:nvPr/>
          </p:nvSpPr>
          <p:spPr>
            <a:xfrm>
              <a:off x="2654847" y="3968796"/>
              <a:ext cx="1906684" cy="487084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Reduced Model #3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BE7750-5D4D-4B06-A372-0D26C0F1BAEC}"/>
                </a:ext>
              </a:extLst>
            </p:cNvPr>
            <p:cNvSpPr/>
            <p:nvPr/>
          </p:nvSpPr>
          <p:spPr>
            <a:xfrm>
              <a:off x="2671476" y="1771121"/>
              <a:ext cx="1906684" cy="487084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Reduced Model #1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51AC1C-25B6-4A23-91DF-F5B40DA0832B}"/>
                </a:ext>
              </a:extLst>
            </p:cNvPr>
            <p:cNvSpPr/>
            <p:nvPr/>
          </p:nvSpPr>
          <p:spPr>
            <a:xfrm>
              <a:off x="2663111" y="2846462"/>
              <a:ext cx="1906684" cy="487084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Reduced Model #2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A4F272-E3AB-46C4-8200-3EFDAF005AC3}"/>
                </a:ext>
              </a:extLst>
            </p:cNvPr>
            <p:cNvGrpSpPr/>
            <p:nvPr/>
          </p:nvGrpSpPr>
          <p:grpSpPr>
            <a:xfrm>
              <a:off x="5224426" y="1524916"/>
              <a:ext cx="2437101" cy="2908734"/>
              <a:chOff x="6406955" y="1656254"/>
              <a:chExt cx="2659232" cy="308095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8A17751-EE9F-4BFB-835C-ACBCF3E4AAE1}"/>
                  </a:ext>
                </a:extLst>
              </p:cNvPr>
              <p:cNvSpPr txBox="1"/>
              <p:nvPr/>
            </p:nvSpPr>
            <p:spPr>
              <a:xfrm>
                <a:off x="6406955" y="1656254"/>
                <a:ext cx="2659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609E0319-4C3E-4CDE-B30C-A0B72EB8BC3B}"/>
                      </a:ext>
                    </a:extLst>
                  </p:cNvPr>
                  <p:cNvSpPr txBox="1"/>
                  <p:nvPr/>
                </p:nvSpPr>
                <p:spPr>
                  <a:xfrm>
                    <a:off x="6464993" y="1875330"/>
                    <a:ext cx="2601194" cy="28618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i="1" dirty="0">
                      <a:solidFill>
                        <a:schemeClr val="bg1">
                          <a:lumMod val="95000"/>
                        </a:schemeClr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oMath>
                      </m:oMathPara>
                    </a14:m>
                    <a:endParaRPr lang="en-US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  <a:p>
                    <a:r>
                      <a:rPr lang="en-US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	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𝐶𝑥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oMath>
                      </m:oMathPara>
                    </a14:m>
                    <a:br>
                      <a:rPr lang="en-US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</a:b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oMath>
                    </a14:m>
                    <a:r>
                      <a:rPr lang="en-US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|</a:t>
                    </a:r>
                    <a:br>
                      <a:rPr lang="en-US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</a:b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</m:oMath>
                      </m:oMathPara>
                    </a14:m>
                    <a:endParaRPr lang="en-US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]′</m:t>
                          </m:r>
                        </m:oMath>
                      </m:oMathPara>
                    </a14:m>
                    <a:endParaRPr lang="en-US" i="1" dirty="0">
                      <a:solidFill>
                        <a:schemeClr val="bg1">
                          <a:lumMod val="95000"/>
                        </a:schemeClr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̇"/>
                              <m:ctrlPr>
                                <a:rPr lang="en-US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  <a:p>
                    <a14:m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  <m:r>
                          <a:rPr lang="en-US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oMath>
                    </a14:m>
                    <a:r>
                      <a:rPr lang="en-US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	</a:t>
                    </a: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3B1655CA-1719-4E17-9880-5EC988D6D9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4993" y="1875330"/>
                    <a:ext cx="2601194" cy="286187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b="-699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6251A40-8837-43D5-8988-68D202E67912}"/>
                </a:ext>
              </a:extLst>
            </p:cNvPr>
            <p:cNvCxnSpPr>
              <a:cxnSpLocks/>
            </p:cNvCxnSpPr>
            <p:nvPr/>
          </p:nvCxnSpPr>
          <p:spPr>
            <a:xfrm>
              <a:off x="3242908" y="4611358"/>
              <a:ext cx="0" cy="6454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Graphic 11" descr="Line arrow: Straight">
              <a:extLst>
                <a:ext uri="{FF2B5EF4-FFF2-40B4-BE49-F238E27FC236}">
                  <a16:creationId xmlns:a16="http://schemas.microsoft.com/office/drawing/2014/main" id="{C93974CC-F467-4B85-B842-21ED7B2D8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4571207" y="1699260"/>
              <a:ext cx="660173" cy="680080"/>
            </a:xfrm>
            <a:prstGeom prst="rect">
              <a:avLst/>
            </a:prstGeom>
          </p:spPr>
        </p:pic>
        <p:pic>
          <p:nvPicPr>
            <p:cNvPr id="13" name="Graphic 12" descr="Line arrow: Straight">
              <a:extLst>
                <a:ext uri="{FF2B5EF4-FFF2-40B4-BE49-F238E27FC236}">
                  <a16:creationId xmlns:a16="http://schemas.microsoft.com/office/drawing/2014/main" id="{9E8EEC5B-9CF6-4F15-87B2-B875A336B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4555865" y="2749074"/>
              <a:ext cx="660173" cy="680080"/>
            </a:xfrm>
            <a:prstGeom prst="rect">
              <a:avLst/>
            </a:prstGeom>
          </p:spPr>
        </p:pic>
        <p:pic>
          <p:nvPicPr>
            <p:cNvPr id="14" name="Graphic 13" descr="Line arrow: Straight">
              <a:extLst>
                <a:ext uri="{FF2B5EF4-FFF2-40B4-BE49-F238E27FC236}">
                  <a16:creationId xmlns:a16="http://schemas.microsoft.com/office/drawing/2014/main" id="{A7C026F4-6A57-488F-831F-A79E77D09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4554579" y="3870318"/>
              <a:ext cx="660173" cy="680080"/>
            </a:xfrm>
            <a:prstGeom prst="rect">
              <a:avLst/>
            </a:prstGeom>
          </p:spPr>
        </p:pic>
        <p:pic>
          <p:nvPicPr>
            <p:cNvPr id="15" name="Graphic 14" descr="Line arrow: Straight">
              <a:extLst>
                <a:ext uri="{FF2B5EF4-FFF2-40B4-BE49-F238E27FC236}">
                  <a16:creationId xmlns:a16="http://schemas.microsoft.com/office/drawing/2014/main" id="{3ADFBC4C-A229-4D6F-AD12-B00355A85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720637" y="1687376"/>
              <a:ext cx="959102" cy="680080"/>
            </a:xfrm>
            <a:prstGeom prst="rect">
              <a:avLst/>
            </a:prstGeom>
          </p:spPr>
        </p:pic>
        <p:pic>
          <p:nvPicPr>
            <p:cNvPr id="16" name="Graphic 15" descr="Line arrow: Straight">
              <a:extLst>
                <a:ext uri="{FF2B5EF4-FFF2-40B4-BE49-F238E27FC236}">
                  <a16:creationId xmlns:a16="http://schemas.microsoft.com/office/drawing/2014/main" id="{E7E7C0E3-CCFE-4715-AD50-FFF0786D5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720636" y="2737189"/>
              <a:ext cx="952150" cy="680080"/>
            </a:xfrm>
            <a:prstGeom prst="rect">
              <a:avLst/>
            </a:prstGeom>
          </p:spPr>
        </p:pic>
        <p:pic>
          <p:nvPicPr>
            <p:cNvPr id="17" name="Graphic 16" descr="Line arrow: Straight">
              <a:extLst>
                <a:ext uri="{FF2B5EF4-FFF2-40B4-BE49-F238E27FC236}">
                  <a16:creationId xmlns:a16="http://schemas.microsoft.com/office/drawing/2014/main" id="{62815C8E-BA7C-4538-B383-217FB33E4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720635" y="3858433"/>
              <a:ext cx="942476" cy="68008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B5C5421-B50C-4999-8827-DB672754A79A}"/>
                </a:ext>
              </a:extLst>
            </p:cNvPr>
            <p:cNvCxnSpPr>
              <a:cxnSpLocks/>
            </p:cNvCxnSpPr>
            <p:nvPr/>
          </p:nvCxnSpPr>
          <p:spPr>
            <a:xfrm>
              <a:off x="1752243" y="1157265"/>
              <a:ext cx="0" cy="30412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EE7BB5-D81F-4F81-A4CD-58B07C889F9C}"/>
                </a:ext>
              </a:extLst>
            </p:cNvPr>
            <p:cNvGrpSpPr/>
            <p:nvPr/>
          </p:nvGrpSpPr>
          <p:grpSpPr>
            <a:xfrm>
              <a:off x="5841434" y="3206740"/>
              <a:ext cx="369036" cy="460591"/>
              <a:chOff x="5841434" y="3097683"/>
              <a:chExt cx="369036" cy="460591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1D3E60E-A779-4E35-8EE9-EE12A09C3691}"/>
                  </a:ext>
                </a:extLst>
              </p:cNvPr>
              <p:cNvCxnSpPr/>
              <p:nvPr/>
            </p:nvCxnSpPr>
            <p:spPr>
              <a:xfrm>
                <a:off x="5870906" y="3097683"/>
                <a:ext cx="0" cy="459272"/>
              </a:xfrm>
              <a:prstGeom prst="line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569E710-CCAC-4508-9980-0D84012DBE83}"/>
                  </a:ext>
                </a:extLst>
              </p:cNvPr>
              <p:cNvCxnSpPr/>
              <p:nvPr/>
            </p:nvCxnSpPr>
            <p:spPr>
              <a:xfrm>
                <a:off x="5841434" y="3099002"/>
                <a:ext cx="0" cy="459272"/>
              </a:xfrm>
              <a:prstGeom prst="line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3D2CA01-9D2E-4509-9C27-C934832D3095}"/>
                  </a:ext>
                </a:extLst>
              </p:cNvPr>
              <p:cNvCxnSpPr/>
              <p:nvPr/>
            </p:nvCxnSpPr>
            <p:spPr>
              <a:xfrm>
                <a:off x="6179717" y="3097683"/>
                <a:ext cx="0" cy="459272"/>
              </a:xfrm>
              <a:prstGeom prst="line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7FAE6E7-8061-47C0-8D66-0960AB1AC4E4}"/>
                  </a:ext>
                </a:extLst>
              </p:cNvPr>
              <p:cNvCxnSpPr/>
              <p:nvPr/>
            </p:nvCxnSpPr>
            <p:spPr>
              <a:xfrm>
                <a:off x="6210470" y="3097683"/>
                <a:ext cx="0" cy="459272"/>
              </a:xfrm>
              <a:prstGeom prst="line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0" name="Graphic 19" descr="Line arrow: Straight">
              <a:extLst>
                <a:ext uri="{FF2B5EF4-FFF2-40B4-BE49-F238E27FC236}">
                  <a16:creationId xmlns:a16="http://schemas.microsoft.com/office/drawing/2014/main" id="{DC50AEBD-50A4-4CA6-AFA8-CF7E01A93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7598816" y="2670901"/>
              <a:ext cx="660173" cy="680080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47FF2DF-AD60-4791-8D7D-A965A92CE106}"/>
                </a:ext>
              </a:extLst>
            </p:cNvPr>
            <p:cNvGrpSpPr/>
            <p:nvPr/>
          </p:nvGrpSpPr>
          <p:grpSpPr>
            <a:xfrm>
              <a:off x="8308665" y="2430225"/>
              <a:ext cx="1979969" cy="1161432"/>
              <a:chOff x="6096766" y="1356416"/>
              <a:chExt cx="2988513" cy="393144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40BAB9A-2B69-4DFA-9EEF-EDB809F5EA3A}"/>
                  </a:ext>
                </a:extLst>
              </p:cNvPr>
              <p:cNvGrpSpPr/>
              <p:nvPr/>
            </p:nvGrpSpPr>
            <p:grpSpPr>
              <a:xfrm>
                <a:off x="6096766" y="1356416"/>
                <a:ext cx="2988513" cy="3931445"/>
                <a:chOff x="3547687" y="2231472"/>
                <a:chExt cx="2240724" cy="2306972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7FD0B5A9-5501-4A3F-BEC6-4668DD6B8CCB}"/>
                    </a:ext>
                  </a:extLst>
                </p:cNvPr>
                <p:cNvSpPr/>
                <p:nvPr/>
              </p:nvSpPr>
              <p:spPr>
                <a:xfrm>
                  <a:off x="3547687" y="2231472"/>
                  <a:ext cx="2240724" cy="2306972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342900" indent="-342900">
                    <a:buAutoNum type="arabicPeriod"/>
                  </a:pPr>
                  <a:r>
                    <a:rPr lang="en-US" dirty="0">
                      <a:solidFill>
                        <a:schemeClr val="bg1">
                          <a:lumMod val="95000"/>
                        </a:schemeClr>
                      </a:solidFill>
                    </a:rPr>
                    <a:t>Error tolerance</a:t>
                  </a:r>
                </a:p>
                <a:p>
                  <a:pPr marL="342900" indent="-342900">
                    <a:buAutoNum type="arabicPeriod"/>
                  </a:pPr>
                  <a:r>
                    <a:rPr lang="en-US" dirty="0">
                      <a:solidFill>
                        <a:schemeClr val="bg1">
                          <a:lumMod val="95000"/>
                        </a:schemeClr>
                      </a:solidFill>
                    </a:rPr>
                    <a:t>Sensitivity</a:t>
                  </a:r>
                </a:p>
                <a:p>
                  <a:pPr marL="342900" indent="-342900">
                    <a:buAutoNum type="arabicPeriod"/>
                  </a:pPr>
                  <a:r>
                    <a:rPr lang="en-US" dirty="0">
                      <a:solidFill>
                        <a:schemeClr val="bg1">
                          <a:lumMod val="95000"/>
                        </a:schemeClr>
                      </a:solidFill>
                    </a:rPr>
                    <a:t># states … 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4F7BE69-FE53-47F8-B02D-081D7928EDCF}"/>
                    </a:ext>
                  </a:extLst>
                </p:cNvPr>
                <p:cNvSpPr txBox="1"/>
                <p:nvPr/>
              </p:nvSpPr>
              <p:spPr>
                <a:xfrm>
                  <a:off x="3780261" y="2407417"/>
                  <a:ext cx="1993836" cy="2167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b="1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D25E2B0-4BCF-43F7-A29E-E43C79C74EEC}"/>
                  </a:ext>
                </a:extLst>
              </p:cNvPr>
              <p:cNvSpPr txBox="1"/>
              <p:nvPr/>
            </p:nvSpPr>
            <p:spPr>
              <a:xfrm>
                <a:off x="6464993" y="1875330"/>
                <a:ext cx="26011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pic>
          <p:nvPicPr>
            <p:cNvPr id="22" name="Graphic 21" descr="Line arrow: Straight">
              <a:extLst>
                <a:ext uri="{FF2B5EF4-FFF2-40B4-BE49-F238E27FC236}">
                  <a16:creationId xmlns:a16="http://schemas.microsoft.com/office/drawing/2014/main" id="{C5F736A3-08F9-4A91-BD03-41DD4F35C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0289304" y="2692631"/>
              <a:ext cx="583671" cy="601271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52E6197-2AE3-4636-830A-B1828A22C710}"/>
                </a:ext>
              </a:extLst>
            </p:cNvPr>
            <p:cNvSpPr/>
            <p:nvPr/>
          </p:nvSpPr>
          <p:spPr>
            <a:xfrm>
              <a:off x="10870997" y="2638051"/>
              <a:ext cx="1278985" cy="65266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Reduced Model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827364-E484-4DD1-BC69-91B54AD57219}"/>
                </a:ext>
              </a:extLst>
            </p:cNvPr>
            <p:cNvSpPr txBox="1"/>
            <p:nvPr/>
          </p:nvSpPr>
          <p:spPr>
            <a:xfrm>
              <a:off x="5224431" y="851232"/>
              <a:ext cx="2437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Algorithm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BFB56B-5AF4-47CA-96D4-741B9B7D9EC4}"/>
                </a:ext>
              </a:extLst>
            </p:cNvPr>
            <p:cNvSpPr txBox="1"/>
            <p:nvPr/>
          </p:nvSpPr>
          <p:spPr>
            <a:xfrm>
              <a:off x="8176302" y="2011249"/>
              <a:ext cx="2437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Post reduction analysis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C46D55-B071-4CE0-9ED5-E69607AD21EC}"/>
                </a:ext>
              </a:extLst>
            </p:cNvPr>
            <p:cNvSpPr txBox="1"/>
            <p:nvPr/>
          </p:nvSpPr>
          <p:spPr>
            <a:xfrm>
              <a:off x="2679739" y="847687"/>
              <a:ext cx="1375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Attempts</a:t>
              </a:r>
            </a:p>
          </p:txBody>
        </p:sp>
      </p:grpSp>
      <p:sp>
        <p:nvSpPr>
          <p:cNvPr id="39" name="Title 52">
            <a:extLst>
              <a:ext uri="{FF2B5EF4-FFF2-40B4-BE49-F238E27FC236}">
                <a16:creationId xmlns:a16="http://schemas.microsoft.com/office/drawing/2014/main" id="{4DC34B50-ADC7-4E29-A8D6-A647C849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algorithm – Details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A5019722-61F6-4399-ADAA-B4212532DE2E}"/>
                  </a:ext>
                </a:extLst>
              </p:cNvPr>
              <p:cNvSpPr/>
              <p:nvPr/>
            </p:nvSpPr>
            <p:spPr>
              <a:xfrm>
                <a:off x="5255579" y="2253996"/>
                <a:ext cx="2345578" cy="3456994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i="1" dirty="0">
                  <a:solidFill>
                    <a:schemeClr val="bg1">
                      <a:lumMod val="9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br>
                  <a:rPr lang="en-US" i="1" dirty="0">
                    <a:solidFill>
                      <a:schemeClr val="bg1">
                        <a:lumMod val="95000"/>
                      </a:schemeClr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|</a:t>
                </a:r>
                <a:b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]′</m:t>
                      </m:r>
                    </m:oMath>
                  </m:oMathPara>
                </a14:m>
                <a:endParaRPr lang="en-US" i="1" dirty="0">
                  <a:solidFill>
                    <a:schemeClr val="bg1">
                      <a:lumMod val="9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acc>
                    <m:r>
                      <a:rPr lang="en-US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	</a:t>
                </a:r>
              </a:p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A5019722-61F6-4399-ADAA-B4212532D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579" y="2253996"/>
                <a:ext cx="2345578" cy="345699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Date Placeholder 49">
            <a:extLst>
              <a:ext uri="{FF2B5EF4-FFF2-40B4-BE49-F238E27FC236}">
                <a16:creationId xmlns:a16="http://schemas.microsoft.com/office/drawing/2014/main" id="{D7DED9D4-44D3-4C3F-845D-472CFC00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9305-5825-4405-B253-135FA924EC33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7291A576-A5EC-4216-A562-7B1990FC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B1EA1242-C44F-4E17-BC25-CC87FEF6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C075D3-176D-4EFB-8A61-93D5D34D3E4D}"/>
              </a:ext>
            </a:extLst>
          </p:cNvPr>
          <p:cNvSpPr/>
          <p:nvPr/>
        </p:nvSpPr>
        <p:spPr>
          <a:xfrm>
            <a:off x="2491257" y="1412596"/>
            <a:ext cx="7980105" cy="4886685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5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F78A24F-7D0E-400D-A451-44108AF75BD1}"/>
              </a:ext>
            </a:extLst>
          </p:cNvPr>
          <p:cNvGrpSpPr/>
          <p:nvPr/>
        </p:nvGrpSpPr>
        <p:grpSpPr>
          <a:xfrm>
            <a:off x="441884" y="1536650"/>
            <a:ext cx="11708098" cy="4602506"/>
            <a:chOff x="441884" y="654340"/>
            <a:chExt cx="11708098" cy="46025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A1801B-8293-4F26-A4F8-60CFEA6754C7}"/>
                </a:ext>
              </a:extLst>
            </p:cNvPr>
            <p:cNvSpPr/>
            <p:nvPr/>
          </p:nvSpPr>
          <p:spPr>
            <a:xfrm>
              <a:off x="441884" y="654340"/>
              <a:ext cx="1906684" cy="48708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Model Input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1DE3B2-BC1C-4693-B979-C1819A0BA338}"/>
                </a:ext>
              </a:extLst>
            </p:cNvPr>
            <p:cNvSpPr/>
            <p:nvPr/>
          </p:nvSpPr>
          <p:spPr>
            <a:xfrm>
              <a:off x="2654847" y="3968796"/>
              <a:ext cx="1906684" cy="487084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Reduced Model #3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BE7750-5D4D-4B06-A372-0D26C0F1BAEC}"/>
                </a:ext>
              </a:extLst>
            </p:cNvPr>
            <p:cNvSpPr/>
            <p:nvPr/>
          </p:nvSpPr>
          <p:spPr>
            <a:xfrm>
              <a:off x="2671476" y="1771121"/>
              <a:ext cx="1906684" cy="487084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Reduced Model #1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51AC1C-25B6-4A23-91DF-F5B40DA0832B}"/>
                </a:ext>
              </a:extLst>
            </p:cNvPr>
            <p:cNvSpPr/>
            <p:nvPr/>
          </p:nvSpPr>
          <p:spPr>
            <a:xfrm>
              <a:off x="2663111" y="2846462"/>
              <a:ext cx="1906684" cy="487084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Reduced Model #2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A4F272-E3AB-46C4-8200-3EFDAF005AC3}"/>
                </a:ext>
              </a:extLst>
            </p:cNvPr>
            <p:cNvGrpSpPr/>
            <p:nvPr/>
          </p:nvGrpSpPr>
          <p:grpSpPr>
            <a:xfrm>
              <a:off x="5224426" y="1524916"/>
              <a:ext cx="2437101" cy="2908734"/>
              <a:chOff x="6406955" y="1656254"/>
              <a:chExt cx="2659232" cy="308095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8A17751-EE9F-4BFB-835C-ACBCF3E4AAE1}"/>
                  </a:ext>
                </a:extLst>
              </p:cNvPr>
              <p:cNvSpPr txBox="1"/>
              <p:nvPr/>
            </p:nvSpPr>
            <p:spPr>
              <a:xfrm>
                <a:off x="6406955" y="1656254"/>
                <a:ext cx="2659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609E0319-4C3E-4CDE-B30C-A0B72EB8BC3B}"/>
                      </a:ext>
                    </a:extLst>
                  </p:cNvPr>
                  <p:cNvSpPr txBox="1"/>
                  <p:nvPr/>
                </p:nvSpPr>
                <p:spPr>
                  <a:xfrm>
                    <a:off x="6464993" y="1875330"/>
                    <a:ext cx="2601194" cy="28618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i="1" dirty="0">
                      <a:solidFill>
                        <a:schemeClr val="bg1">
                          <a:lumMod val="95000"/>
                        </a:schemeClr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oMath>
                      </m:oMathPara>
                    </a14:m>
                    <a:endParaRPr lang="en-US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  <a:p>
                    <a:r>
                      <a:rPr lang="en-US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	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𝐶𝑥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oMath>
                      </m:oMathPara>
                    </a14:m>
                    <a:br>
                      <a:rPr lang="en-US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</a:b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oMath>
                    </a14:m>
                    <a:r>
                      <a:rPr lang="en-US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|</a:t>
                    </a:r>
                    <a:br>
                      <a:rPr lang="en-US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</a:b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</m:oMath>
                      </m:oMathPara>
                    </a14:m>
                    <a:endParaRPr lang="en-US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]′</m:t>
                          </m:r>
                        </m:oMath>
                      </m:oMathPara>
                    </a14:m>
                    <a:endParaRPr lang="en-US" i="1" dirty="0">
                      <a:solidFill>
                        <a:schemeClr val="bg1">
                          <a:lumMod val="95000"/>
                        </a:schemeClr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̇"/>
                              <m:ctrlPr>
                                <a:rPr lang="en-US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  <a:p>
                    <a14:m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  <m:r>
                          <a:rPr lang="en-US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oMath>
                    </a14:m>
                    <a:r>
                      <a:rPr lang="en-US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	</a:t>
                    </a: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3B1655CA-1719-4E17-9880-5EC988D6D9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4993" y="1875330"/>
                    <a:ext cx="2601194" cy="286187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b="-699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6251A40-8837-43D5-8988-68D202E67912}"/>
                </a:ext>
              </a:extLst>
            </p:cNvPr>
            <p:cNvCxnSpPr>
              <a:cxnSpLocks/>
            </p:cNvCxnSpPr>
            <p:nvPr/>
          </p:nvCxnSpPr>
          <p:spPr>
            <a:xfrm>
              <a:off x="3242908" y="4611358"/>
              <a:ext cx="0" cy="6454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Graphic 11" descr="Line arrow: Straight">
              <a:extLst>
                <a:ext uri="{FF2B5EF4-FFF2-40B4-BE49-F238E27FC236}">
                  <a16:creationId xmlns:a16="http://schemas.microsoft.com/office/drawing/2014/main" id="{C93974CC-F467-4B85-B842-21ED7B2D8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4571207" y="1699260"/>
              <a:ext cx="660173" cy="680080"/>
            </a:xfrm>
            <a:prstGeom prst="rect">
              <a:avLst/>
            </a:prstGeom>
          </p:spPr>
        </p:pic>
        <p:pic>
          <p:nvPicPr>
            <p:cNvPr id="13" name="Graphic 12" descr="Line arrow: Straight">
              <a:extLst>
                <a:ext uri="{FF2B5EF4-FFF2-40B4-BE49-F238E27FC236}">
                  <a16:creationId xmlns:a16="http://schemas.microsoft.com/office/drawing/2014/main" id="{9E8EEC5B-9CF6-4F15-87B2-B875A336B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4555865" y="2749074"/>
              <a:ext cx="660173" cy="680080"/>
            </a:xfrm>
            <a:prstGeom prst="rect">
              <a:avLst/>
            </a:prstGeom>
          </p:spPr>
        </p:pic>
        <p:pic>
          <p:nvPicPr>
            <p:cNvPr id="14" name="Graphic 13" descr="Line arrow: Straight">
              <a:extLst>
                <a:ext uri="{FF2B5EF4-FFF2-40B4-BE49-F238E27FC236}">
                  <a16:creationId xmlns:a16="http://schemas.microsoft.com/office/drawing/2014/main" id="{A7C026F4-6A57-488F-831F-A79E77D09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4554579" y="3870318"/>
              <a:ext cx="660173" cy="680080"/>
            </a:xfrm>
            <a:prstGeom prst="rect">
              <a:avLst/>
            </a:prstGeom>
          </p:spPr>
        </p:pic>
        <p:pic>
          <p:nvPicPr>
            <p:cNvPr id="15" name="Graphic 14" descr="Line arrow: Straight">
              <a:extLst>
                <a:ext uri="{FF2B5EF4-FFF2-40B4-BE49-F238E27FC236}">
                  <a16:creationId xmlns:a16="http://schemas.microsoft.com/office/drawing/2014/main" id="{3ADFBC4C-A229-4D6F-AD12-B00355A85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720637" y="1687376"/>
              <a:ext cx="959102" cy="680080"/>
            </a:xfrm>
            <a:prstGeom prst="rect">
              <a:avLst/>
            </a:prstGeom>
          </p:spPr>
        </p:pic>
        <p:pic>
          <p:nvPicPr>
            <p:cNvPr id="16" name="Graphic 15" descr="Line arrow: Straight">
              <a:extLst>
                <a:ext uri="{FF2B5EF4-FFF2-40B4-BE49-F238E27FC236}">
                  <a16:creationId xmlns:a16="http://schemas.microsoft.com/office/drawing/2014/main" id="{E7E7C0E3-CCFE-4715-AD50-FFF0786D5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720636" y="2737189"/>
              <a:ext cx="952150" cy="680080"/>
            </a:xfrm>
            <a:prstGeom prst="rect">
              <a:avLst/>
            </a:prstGeom>
          </p:spPr>
        </p:pic>
        <p:pic>
          <p:nvPicPr>
            <p:cNvPr id="17" name="Graphic 16" descr="Line arrow: Straight">
              <a:extLst>
                <a:ext uri="{FF2B5EF4-FFF2-40B4-BE49-F238E27FC236}">
                  <a16:creationId xmlns:a16="http://schemas.microsoft.com/office/drawing/2014/main" id="{62815C8E-BA7C-4538-B383-217FB33E4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720635" y="3858433"/>
              <a:ext cx="942476" cy="68008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B5C5421-B50C-4999-8827-DB672754A79A}"/>
                </a:ext>
              </a:extLst>
            </p:cNvPr>
            <p:cNvCxnSpPr>
              <a:cxnSpLocks/>
            </p:cNvCxnSpPr>
            <p:nvPr/>
          </p:nvCxnSpPr>
          <p:spPr>
            <a:xfrm>
              <a:off x="1752243" y="1157265"/>
              <a:ext cx="0" cy="30412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EE7BB5-D81F-4F81-A4CD-58B07C889F9C}"/>
                </a:ext>
              </a:extLst>
            </p:cNvPr>
            <p:cNvGrpSpPr/>
            <p:nvPr/>
          </p:nvGrpSpPr>
          <p:grpSpPr>
            <a:xfrm>
              <a:off x="5841434" y="3206740"/>
              <a:ext cx="369036" cy="460591"/>
              <a:chOff x="5841434" y="3097683"/>
              <a:chExt cx="369036" cy="460591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1D3E60E-A779-4E35-8EE9-EE12A09C3691}"/>
                  </a:ext>
                </a:extLst>
              </p:cNvPr>
              <p:cNvCxnSpPr/>
              <p:nvPr/>
            </p:nvCxnSpPr>
            <p:spPr>
              <a:xfrm>
                <a:off x="5870906" y="3097683"/>
                <a:ext cx="0" cy="459272"/>
              </a:xfrm>
              <a:prstGeom prst="line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569E710-CCAC-4508-9980-0D84012DBE83}"/>
                  </a:ext>
                </a:extLst>
              </p:cNvPr>
              <p:cNvCxnSpPr/>
              <p:nvPr/>
            </p:nvCxnSpPr>
            <p:spPr>
              <a:xfrm>
                <a:off x="5841434" y="3099002"/>
                <a:ext cx="0" cy="459272"/>
              </a:xfrm>
              <a:prstGeom prst="line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3D2CA01-9D2E-4509-9C27-C934832D3095}"/>
                  </a:ext>
                </a:extLst>
              </p:cNvPr>
              <p:cNvCxnSpPr/>
              <p:nvPr/>
            </p:nvCxnSpPr>
            <p:spPr>
              <a:xfrm>
                <a:off x="6179717" y="3097683"/>
                <a:ext cx="0" cy="459272"/>
              </a:xfrm>
              <a:prstGeom prst="line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7FAE6E7-8061-47C0-8D66-0960AB1AC4E4}"/>
                  </a:ext>
                </a:extLst>
              </p:cNvPr>
              <p:cNvCxnSpPr/>
              <p:nvPr/>
            </p:nvCxnSpPr>
            <p:spPr>
              <a:xfrm>
                <a:off x="6210470" y="3097683"/>
                <a:ext cx="0" cy="459272"/>
              </a:xfrm>
              <a:prstGeom prst="line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0" name="Graphic 19" descr="Line arrow: Straight">
              <a:extLst>
                <a:ext uri="{FF2B5EF4-FFF2-40B4-BE49-F238E27FC236}">
                  <a16:creationId xmlns:a16="http://schemas.microsoft.com/office/drawing/2014/main" id="{DC50AEBD-50A4-4CA6-AFA8-CF7E01A93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7598816" y="2670901"/>
              <a:ext cx="660173" cy="680080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47FF2DF-AD60-4791-8D7D-A965A92CE106}"/>
                </a:ext>
              </a:extLst>
            </p:cNvPr>
            <p:cNvGrpSpPr/>
            <p:nvPr/>
          </p:nvGrpSpPr>
          <p:grpSpPr>
            <a:xfrm>
              <a:off x="8308665" y="2430225"/>
              <a:ext cx="1979969" cy="1161432"/>
              <a:chOff x="6096766" y="1356416"/>
              <a:chExt cx="2988513" cy="393144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40BAB9A-2B69-4DFA-9EEF-EDB809F5EA3A}"/>
                  </a:ext>
                </a:extLst>
              </p:cNvPr>
              <p:cNvGrpSpPr/>
              <p:nvPr/>
            </p:nvGrpSpPr>
            <p:grpSpPr>
              <a:xfrm>
                <a:off x="6096766" y="1356416"/>
                <a:ext cx="2988513" cy="3931445"/>
                <a:chOff x="3547687" y="2231472"/>
                <a:chExt cx="2240724" cy="2306972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7FD0B5A9-5501-4A3F-BEC6-4668DD6B8CCB}"/>
                    </a:ext>
                  </a:extLst>
                </p:cNvPr>
                <p:cNvSpPr/>
                <p:nvPr/>
              </p:nvSpPr>
              <p:spPr>
                <a:xfrm>
                  <a:off x="3547687" y="2231472"/>
                  <a:ext cx="2240724" cy="2306972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342900" indent="-342900">
                    <a:buAutoNum type="arabicPeriod"/>
                  </a:pPr>
                  <a:r>
                    <a:rPr lang="en-US" dirty="0">
                      <a:solidFill>
                        <a:schemeClr val="bg1">
                          <a:lumMod val="95000"/>
                        </a:schemeClr>
                      </a:solidFill>
                    </a:rPr>
                    <a:t>Error tolerance</a:t>
                  </a:r>
                </a:p>
                <a:p>
                  <a:pPr marL="342900" indent="-342900">
                    <a:buAutoNum type="arabicPeriod"/>
                  </a:pPr>
                  <a:r>
                    <a:rPr lang="en-US" dirty="0">
                      <a:solidFill>
                        <a:schemeClr val="bg1">
                          <a:lumMod val="95000"/>
                        </a:schemeClr>
                      </a:solidFill>
                    </a:rPr>
                    <a:t>Sensitivity</a:t>
                  </a:r>
                </a:p>
                <a:p>
                  <a:pPr marL="342900" indent="-342900">
                    <a:buAutoNum type="arabicPeriod"/>
                  </a:pPr>
                  <a:r>
                    <a:rPr lang="en-US" dirty="0">
                      <a:solidFill>
                        <a:schemeClr val="bg1">
                          <a:lumMod val="95000"/>
                        </a:schemeClr>
                      </a:solidFill>
                    </a:rPr>
                    <a:t># states … 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4F7BE69-FE53-47F8-B02D-081D7928EDCF}"/>
                    </a:ext>
                  </a:extLst>
                </p:cNvPr>
                <p:cNvSpPr txBox="1"/>
                <p:nvPr/>
              </p:nvSpPr>
              <p:spPr>
                <a:xfrm>
                  <a:off x="3780261" y="2407417"/>
                  <a:ext cx="1993836" cy="2167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b="1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D25E2B0-4BCF-43F7-A29E-E43C79C74EEC}"/>
                  </a:ext>
                </a:extLst>
              </p:cNvPr>
              <p:cNvSpPr txBox="1"/>
              <p:nvPr/>
            </p:nvSpPr>
            <p:spPr>
              <a:xfrm>
                <a:off x="6464993" y="1875330"/>
                <a:ext cx="26011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pic>
          <p:nvPicPr>
            <p:cNvPr id="22" name="Graphic 21" descr="Line arrow: Straight">
              <a:extLst>
                <a:ext uri="{FF2B5EF4-FFF2-40B4-BE49-F238E27FC236}">
                  <a16:creationId xmlns:a16="http://schemas.microsoft.com/office/drawing/2014/main" id="{C5F736A3-08F9-4A91-BD03-41DD4F35C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0289304" y="2692631"/>
              <a:ext cx="583671" cy="601271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52E6197-2AE3-4636-830A-B1828A22C710}"/>
                </a:ext>
              </a:extLst>
            </p:cNvPr>
            <p:cNvSpPr/>
            <p:nvPr/>
          </p:nvSpPr>
          <p:spPr>
            <a:xfrm>
              <a:off x="10870997" y="2638051"/>
              <a:ext cx="1278985" cy="65266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Reduced Model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827364-E484-4DD1-BC69-91B54AD57219}"/>
                </a:ext>
              </a:extLst>
            </p:cNvPr>
            <p:cNvSpPr txBox="1"/>
            <p:nvPr/>
          </p:nvSpPr>
          <p:spPr>
            <a:xfrm>
              <a:off x="5224431" y="851232"/>
              <a:ext cx="2437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Algorithm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BFB56B-5AF4-47CA-96D4-741B9B7D9EC4}"/>
                </a:ext>
              </a:extLst>
            </p:cNvPr>
            <p:cNvSpPr txBox="1"/>
            <p:nvPr/>
          </p:nvSpPr>
          <p:spPr>
            <a:xfrm>
              <a:off x="8176302" y="2011249"/>
              <a:ext cx="2437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Post reduction analysis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C46D55-B071-4CE0-9ED5-E69607AD21EC}"/>
                </a:ext>
              </a:extLst>
            </p:cNvPr>
            <p:cNvSpPr txBox="1"/>
            <p:nvPr/>
          </p:nvSpPr>
          <p:spPr>
            <a:xfrm>
              <a:off x="2679739" y="847687"/>
              <a:ext cx="1375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Attempts</a:t>
              </a:r>
            </a:p>
          </p:txBody>
        </p:sp>
      </p:grpSp>
      <p:sp>
        <p:nvSpPr>
          <p:cNvPr id="39" name="Title 52">
            <a:extLst>
              <a:ext uri="{FF2B5EF4-FFF2-40B4-BE49-F238E27FC236}">
                <a16:creationId xmlns:a16="http://schemas.microsoft.com/office/drawing/2014/main" id="{4DC34B50-ADC7-4E29-A8D6-A647C849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algorithm – Details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A5019722-61F6-4399-ADAA-B4212532DE2E}"/>
                  </a:ext>
                </a:extLst>
              </p:cNvPr>
              <p:cNvSpPr/>
              <p:nvPr/>
            </p:nvSpPr>
            <p:spPr>
              <a:xfrm>
                <a:off x="5255579" y="2253996"/>
                <a:ext cx="2345578" cy="3456994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i="1" dirty="0">
                  <a:solidFill>
                    <a:schemeClr val="bg1">
                      <a:lumMod val="9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br>
                  <a:rPr lang="en-US" i="1" dirty="0">
                    <a:solidFill>
                      <a:schemeClr val="bg1">
                        <a:lumMod val="95000"/>
                      </a:schemeClr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1" i="1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acc>
                          <m:accPr>
                            <m:chr m:val="̂"/>
                            <m:ctrlPr>
                              <a:rPr lang="en-US" b="1" i="1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n>
                      <a:noFill/>
                    </a:ln>
                    <a:solidFill>
                      <a:schemeClr val="bg1"/>
                    </a:solidFill>
                  </a:rPr>
                  <a:t>|</a:t>
                </a:r>
                <a:br>
                  <a:rPr lang="en-US" b="1" dirty="0">
                    <a:ln>
                      <a:noFill/>
                    </a:ln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b="1" i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b="1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num>
                        <m:den>
                          <m:r>
                            <a:rPr lang="en-US" b="1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𝝏𝜽</m:t>
                          </m:r>
                        </m:den>
                      </m:f>
                    </m:oMath>
                  </m:oMathPara>
                </a14:m>
                <a:endParaRPr lang="en-US" b="1" dirty="0">
                  <a:ln>
                    <a:noFill/>
                  </a:ln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]′</m:t>
                      </m:r>
                    </m:oMath>
                  </m:oMathPara>
                </a14:m>
                <a:endParaRPr lang="en-US" i="1" dirty="0">
                  <a:solidFill>
                    <a:schemeClr val="bg1">
                      <a:lumMod val="9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acc>
                    <m:r>
                      <a:rPr lang="en-US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	</a:t>
                </a:r>
              </a:p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A5019722-61F6-4399-ADAA-B4212532D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579" y="2253996"/>
                <a:ext cx="2345578" cy="345699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72567EB5-5716-4390-9103-D0F61E958282}"/>
              </a:ext>
            </a:extLst>
          </p:cNvPr>
          <p:cNvSpPr/>
          <p:nvPr/>
        </p:nvSpPr>
        <p:spPr>
          <a:xfrm>
            <a:off x="5262877" y="3553211"/>
            <a:ext cx="1768779" cy="871870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F0DFE124-5F05-4DE9-B0CE-D4295F79A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F9DE-DA23-4EB6-B077-BD14DFD99883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87F7139E-5825-4871-B0E6-0FB8A971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CDE1BBBB-E200-431A-AA63-05BD4827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8E83181-5A33-4628-8AEC-755E3C6E861A}"/>
              </a:ext>
            </a:extLst>
          </p:cNvPr>
          <p:cNvSpPr/>
          <p:nvPr/>
        </p:nvSpPr>
        <p:spPr>
          <a:xfrm>
            <a:off x="2491257" y="1412596"/>
            <a:ext cx="7980105" cy="4886685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5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D441-0A39-4C19-9BFA-A0CC4B209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03704-9F97-4664-A57D-326E2AECC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836" y="4038892"/>
            <a:ext cx="5153274" cy="1023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BF420C-8886-4D70-9667-8CB83C226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016" y="4965558"/>
            <a:ext cx="3058105" cy="811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844CA9-438D-41B6-B81F-D512A6EAA382}"/>
              </a:ext>
            </a:extLst>
          </p:cNvPr>
          <p:cNvSpPr txBox="1"/>
          <p:nvPr/>
        </p:nvSpPr>
        <p:spPr>
          <a:xfrm>
            <a:off x="433489" y="4337077"/>
            <a:ext cx="5514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Pandey, Ayush, and Richard M. Murray. "An automated model reduction tool to guide the design and analysis of synthetic biological circuits." </a:t>
            </a:r>
            <a:r>
              <a:rPr lang="en-US" i="1" dirty="0" err="1"/>
              <a:t>bioRxiv</a:t>
            </a:r>
            <a:r>
              <a:rPr lang="en-US" dirty="0"/>
              <a:t> (2019): 640276.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2235FBC-DEA1-4CB8-9977-6012351A0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05E7-3095-4C4A-807C-C1DB9CA07C6D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6CE6052-6587-4E15-9B55-E6B5F8797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2ADBCED-C898-4213-93A0-0CE5D421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7810E-152E-4259-9D44-97DB17FC5ADF}"/>
              </a:ext>
            </a:extLst>
          </p:cNvPr>
          <p:cNvSpPr txBox="1"/>
          <p:nvPr/>
        </p:nvSpPr>
        <p:spPr>
          <a:xfrm>
            <a:off x="433489" y="1810169"/>
            <a:ext cx="5258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Papachristodoulou</a:t>
            </a:r>
            <a:r>
              <a:rPr lang="en-US" dirty="0"/>
              <a:t>, </a:t>
            </a:r>
            <a:r>
              <a:rPr lang="en-US" dirty="0" err="1"/>
              <a:t>Antonis</a:t>
            </a:r>
            <a:r>
              <a:rPr lang="en-US" dirty="0"/>
              <a:t>, et al. "Structured model reduction for dynamical networked systems." </a:t>
            </a:r>
            <a:r>
              <a:rPr lang="en-US" i="1" dirty="0"/>
              <a:t>49th IEEE Conference on Decision and Control (CDC)</a:t>
            </a:r>
            <a:r>
              <a:rPr lang="en-US" dirty="0"/>
              <a:t>. IEEE, 2010.</a:t>
            </a:r>
          </a:p>
        </p:txBody>
      </p:sp>
      <p:pic>
        <p:nvPicPr>
          <p:cNvPr id="7" name="Graphic 6" descr="Arrow: Straight">
            <a:extLst>
              <a:ext uri="{FF2B5EF4-FFF2-40B4-BE49-F238E27FC236}">
                <a16:creationId xmlns:a16="http://schemas.microsoft.com/office/drawing/2014/main" id="{C5ED8F07-AD1F-4AE5-9CF7-6B192BF81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719832" y="1873505"/>
            <a:ext cx="914400" cy="914400"/>
          </a:xfrm>
          <a:prstGeom prst="rect">
            <a:avLst/>
          </a:prstGeom>
        </p:spPr>
      </p:pic>
      <p:pic>
        <p:nvPicPr>
          <p:cNvPr id="9" name="Graphic 8" descr="Add">
            <a:extLst>
              <a:ext uri="{FF2B5EF4-FFF2-40B4-BE49-F238E27FC236}">
                <a16:creationId xmlns:a16="http://schemas.microsoft.com/office/drawing/2014/main" id="{972FDF66-41E0-443C-B4FA-E1E736EE4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04435" y="3129979"/>
            <a:ext cx="914400" cy="914400"/>
          </a:xfrm>
          <a:prstGeom prst="rect">
            <a:avLst/>
          </a:prstGeom>
        </p:spPr>
      </p:pic>
      <p:pic>
        <p:nvPicPr>
          <p:cNvPr id="14" name="Graphic 13" descr="Arrow: Straight">
            <a:extLst>
              <a:ext uri="{FF2B5EF4-FFF2-40B4-BE49-F238E27FC236}">
                <a16:creationId xmlns:a16="http://schemas.microsoft.com/office/drawing/2014/main" id="{21399BAE-1DB1-46A9-B2F6-1800B9368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763374" y="4305528"/>
            <a:ext cx="9144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8CC500-6AE6-4032-8833-0BBFE178AD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7419" y="1284726"/>
            <a:ext cx="2877267" cy="6112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C39B9C-5C9E-4BA5-A14C-05230FB763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4570" y="1988475"/>
            <a:ext cx="4862967" cy="716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512637-0B28-45D3-888B-344D7797E585}"/>
              </a:ext>
            </a:extLst>
          </p:cNvPr>
          <p:cNvSpPr txBox="1"/>
          <p:nvPr/>
        </p:nvSpPr>
        <p:spPr>
          <a:xfrm>
            <a:off x="6613449" y="2705075"/>
            <a:ext cx="540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(for linear dynamics)</a:t>
            </a:r>
          </a:p>
          <a:p>
            <a:pPr algn="ctr"/>
            <a:r>
              <a:rPr lang="en-US" sz="1600" dirty="0"/>
              <a:t>Brute force or approximation methods for nonlinear dynamics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720547-5F80-45AB-8552-DB0802DC43A5}"/>
              </a:ext>
            </a:extLst>
          </p:cNvPr>
          <p:cNvSpPr txBox="1"/>
          <p:nvPr/>
        </p:nvSpPr>
        <p:spPr>
          <a:xfrm>
            <a:off x="7286171" y="5776686"/>
            <a:ext cx="473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both linear and nonlinear dynamics</a:t>
            </a:r>
          </a:p>
        </p:txBody>
      </p:sp>
    </p:spTree>
    <p:extLst>
      <p:ext uri="{BB962C8B-B14F-4D97-AF65-F5344CB8AC3E}">
        <p14:creationId xmlns:p14="http://schemas.microsoft.com/office/powerpoint/2010/main" val="333848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big_circ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g_circles" id="{B0080B11-6582-4235-80AA-A71098F4CB49}" vid="{CCC3E2C0-5F1B-4EDF-9BC8-ACFC4DD33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big_circles</Template>
  <TotalTime>5131</TotalTime>
  <Words>1075</Words>
  <Application>Microsoft Office PowerPoint</Application>
  <PresentationFormat>Widescreen</PresentationFormat>
  <Paragraphs>262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 New</vt:lpstr>
      <vt:lpstr>Wingdings</vt:lpstr>
      <vt:lpstr>big_circles</vt:lpstr>
      <vt:lpstr>Automated Model Reduction for Biological Circuits</vt:lpstr>
      <vt:lpstr>Model Reduction </vt:lpstr>
      <vt:lpstr>Two structured model reduction approaches </vt:lpstr>
      <vt:lpstr>Our approach</vt:lpstr>
      <vt:lpstr>The algorithm – Overview </vt:lpstr>
      <vt:lpstr>The algorithm – Overview </vt:lpstr>
      <vt:lpstr>The algorithm – Details </vt:lpstr>
      <vt:lpstr>The algorithm – Details </vt:lpstr>
      <vt:lpstr>Theoretical results</vt:lpstr>
      <vt:lpstr>Population and composition control circuit </vt:lpstr>
      <vt:lpstr>PowerPoint Presentation</vt:lpstr>
      <vt:lpstr>PowerPoint Presentation</vt:lpstr>
      <vt:lpstr>PowerPoint Presentation</vt:lpstr>
      <vt:lpstr>Total population – full model vs reduced models</vt:lpstr>
      <vt:lpstr>Sensitivity analysis of different reduced models determines the model with the best robust performance</vt:lpstr>
      <vt:lpstr>Total sensitivity plots reveal the robust reduced model</vt:lpstr>
      <vt:lpstr>PowerPoint Presentation</vt:lpstr>
      <vt:lpstr>Python tool – SBMLReduce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Ayush Pandey</dc:creator>
  <cp:lastModifiedBy>Ayush Pandey</cp:lastModifiedBy>
  <cp:revision>127</cp:revision>
  <dcterms:created xsi:type="dcterms:W3CDTF">2019-02-13T05:32:09Z</dcterms:created>
  <dcterms:modified xsi:type="dcterms:W3CDTF">2019-07-10T01:04:58Z</dcterms:modified>
</cp:coreProperties>
</file>